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B760A3-0A04-42D4-89E1-F41548722224}" type="slidenum">
              <a:rPr lang="en-US" alt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5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4D2BD-DB62-4834-9D51-545A8D77CA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0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18" y="617539"/>
            <a:ext cx="2781300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4918" y="617539"/>
            <a:ext cx="8140700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A4F8-DC18-43EE-A52E-4AE6BD16EF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94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917" y="2017713"/>
            <a:ext cx="5461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9117" y="2017713"/>
            <a:ext cx="5461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9117" y="4151313"/>
            <a:ext cx="5461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8B0EC-5CCA-4AAB-8B2F-8EF9D01368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9B2C5-56A1-4539-AFAD-872724F4125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5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3DE-62FC-4BB7-A055-243B884C0AA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6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917" y="2017713"/>
            <a:ext cx="546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117" y="2017713"/>
            <a:ext cx="546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314A4-4C52-4A3C-9C37-C8E83DE8E4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827F1-A208-444E-A419-4EBB7A0535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1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9962F-2061-489F-BB56-53E1E07F34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55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48859-F077-42E7-9721-9C2DB2D437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7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D62FC-469D-4F3B-A711-E37D6A3701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FC232-F77F-4745-959B-DBDC56CA168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6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7" y="2017713"/>
            <a:ext cx="1112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0D34D6-E51A-4BE5-90FB-CD764EDA8BC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7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7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7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/>
      <p:bldP spid="77834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78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1.2 Nuclear Chemistry</a:t>
            </a:r>
            <a:br>
              <a:rPr lang="en-US" altLang="en-US" smtClean="0"/>
            </a:br>
            <a:r>
              <a:rPr lang="en-US" altLang="en-US" smtClean="0"/>
              <a:t>Objectives 3: a-g and 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 </a:t>
            </a:r>
          </a:p>
        </p:txBody>
      </p:sp>
    </p:spTree>
    <p:extLst>
      <p:ext uri="{BB962C8B-B14F-4D97-AF65-F5344CB8AC3E}">
        <p14:creationId xmlns:p14="http://schemas.microsoft.com/office/powerpoint/2010/main" val="680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Types of Radiation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Alpha – is the nucleus of a helium atom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Beta – emission of an electron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Gamma – emission of a high energy photon (no mass)</a:t>
            </a:r>
          </a:p>
        </p:txBody>
      </p:sp>
    </p:spTree>
    <p:extLst>
      <p:ext uri="{BB962C8B-B14F-4D97-AF65-F5344CB8AC3E}">
        <p14:creationId xmlns:p14="http://schemas.microsoft.com/office/powerpoint/2010/main" val="39449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Three Types of Radiation (cont)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/>
              <a:t>Alpha: Can be stopped by a sheet of paper, is harmful only if ingested</a:t>
            </a:r>
          </a:p>
          <a:p>
            <a:r>
              <a:rPr lang="en-US" altLang="en-US" sz="2400"/>
              <a:t>Beta: Can be stopped by a sheet of lead, is harmful to all living tissue</a:t>
            </a:r>
          </a:p>
          <a:p>
            <a:r>
              <a:rPr lang="en-US" altLang="en-US" sz="2400"/>
              <a:t>Gamma: Cannot be completely stopped just slowed down to a safe level, is very harmful to all living tissue. </a:t>
            </a:r>
            <a:endParaRPr lang="el-GR" altLang="en-US" sz="240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5" name="Picture 5" descr="Particle penetration animation - alpha, beta, gamm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826" y="2017714"/>
            <a:ext cx="4321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5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 Types of Radiation (cont)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16163" y="2055814"/>
          <a:ext cx="7935912" cy="4030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742"/>
                <a:gridCol w="1424328"/>
                <a:gridCol w="1419745"/>
                <a:gridCol w="2160055"/>
                <a:gridCol w="1620042"/>
              </a:tblGrid>
              <a:tr h="19797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Mass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Charge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Penetration </a:t>
                      </a:r>
                      <a:r>
                        <a:rPr lang="en-US" sz="2400" dirty="0" smtClean="0">
                          <a:effectLst/>
                        </a:rPr>
                        <a:t>Power</a:t>
                      </a:r>
                      <a:r>
                        <a:rPr lang="en-US" sz="2400" baseline="0" dirty="0" smtClean="0">
                          <a:effectLst/>
                        </a:rPr>
                        <a:t> or </a:t>
                      </a:r>
                      <a:r>
                        <a:rPr lang="en-US" sz="2400" dirty="0" smtClean="0">
                          <a:effectLst/>
                        </a:rPr>
                        <a:t>Strength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Symbol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8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>
                          <a:effectLst/>
                        </a:rPr>
                        <a:t>Alpha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68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>
                          <a:effectLst/>
                        </a:rPr>
                        <a:t>Beta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3"/>
                    </a:solidFill>
                  </a:tcPr>
                </a:tc>
              </a:tr>
              <a:tr h="68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</a:rPr>
                        <a:t>Gamma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Strongest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  <p:graphicFrame>
        <p:nvGraphicFramePr>
          <p:cNvPr id="5" name="Object 12"/>
          <p:cNvGraphicFramePr>
            <a:graphicFrameLocks noGrp="1" noChangeAspect="1"/>
          </p:cNvGraphicFramePr>
          <p:nvPr/>
        </p:nvGraphicFramePr>
        <p:xfrm>
          <a:off x="9372601" y="4070351"/>
          <a:ext cx="5445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91973" imgH="228501" progId="Equation.3">
                  <p:embed/>
                </p:oleObj>
              </mc:Choice>
              <mc:Fallback>
                <p:oleObj name="Equation" r:id="rId3" imgW="291973" imgH="22850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1" y="4070351"/>
                        <a:ext cx="5445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35"/>
          <a:stretch>
            <a:fillRect/>
          </a:stretch>
        </p:blipFill>
        <p:spPr bwMode="auto">
          <a:xfrm>
            <a:off x="9378951" y="4762500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2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620713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Three Types of Radiation (cont)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6688" y="2017714"/>
            <a:ext cx="7745412" cy="4435475"/>
          </a:xfrm>
        </p:spPr>
        <p:txBody>
          <a:bodyPr/>
          <a:lstStyle/>
          <a:p>
            <a:pPr eaLnBrk="1" hangingPunct="1"/>
            <a:r>
              <a:rPr lang="en-US" altLang="en-US" smtClean="0"/>
              <a:t>Alpha Decay</a:t>
            </a:r>
          </a:p>
          <a:p>
            <a:pPr eaLnBrk="1" hangingPunct="1"/>
            <a:r>
              <a:rPr lang="en-US" altLang="en-US" smtClean="0"/>
              <a:t>The nucleus gives off a helium nucleus so the mass # decreases by 4 and the atomic # decreases by 2</a:t>
            </a:r>
          </a:p>
          <a:p>
            <a:pPr eaLnBrk="1" hangingPunct="1"/>
            <a:endParaRPr lang="en-US" altLang="en-US" sz="2800" baseline="30000"/>
          </a:p>
          <a:p>
            <a:pPr eaLnBrk="1" hangingPunct="1"/>
            <a:endParaRPr lang="en-US" altLang="en-US" sz="28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72150" y="1916113"/>
          <a:ext cx="40894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295400" imgH="241300" progId="Equation.3">
                  <p:embed/>
                </p:oleObj>
              </mc:Choice>
              <mc:Fallback>
                <p:oleObj name="Equation" r:id="rId3" imgW="1295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1916113"/>
                        <a:ext cx="408940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80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 Types of Radiation (cont)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Beta Decay</a:t>
            </a:r>
          </a:p>
          <a:p>
            <a:pPr>
              <a:defRPr/>
            </a:pPr>
            <a:r>
              <a:rPr lang="en-US" altLang="en-US" dirty="0" smtClean="0"/>
              <a:t>A neutron splits into a proton and electron so the mass # remains the same while the atomic # increases by 1</a:t>
            </a:r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988050" y="1952626"/>
          <a:ext cx="276383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939392" imgH="241195" progId="Equation.3">
                  <p:embed/>
                </p:oleObj>
              </mc:Choice>
              <mc:Fallback>
                <p:oleObj name="Equation" r:id="rId3" imgW="93939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050" y="1952626"/>
                        <a:ext cx="276383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79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Three Types of Radiation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Gamma Emission</a:t>
            </a:r>
          </a:p>
          <a:p>
            <a:r>
              <a:rPr lang="en-US" altLang="en-US" smtClean="0"/>
              <a:t>No change in mass or atomic number because it is only releasing energy</a:t>
            </a:r>
          </a:p>
          <a:p>
            <a:endParaRPr lang="en-US" alt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/>
        </p:nvGraphicFramePr>
        <p:xfrm>
          <a:off x="6383338" y="1916114"/>
          <a:ext cx="29464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977900" imgH="241300" progId="Equation.3">
                  <p:embed/>
                </p:oleObj>
              </mc:Choice>
              <mc:Fallback>
                <p:oleObj name="Equation" r:id="rId3" imgW="977900" imgH="2413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916114"/>
                        <a:ext cx="29464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5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Reactions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two types of nuclear reactions: fission and fusion</a:t>
            </a:r>
          </a:p>
          <a:p>
            <a:pPr eaLnBrk="1" hangingPunct="1"/>
            <a:r>
              <a:rPr lang="en-US" altLang="en-US" smtClean="0"/>
              <a:t>Both produce vast amounts of energy according to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E = mc</a:t>
            </a:r>
            <a:r>
              <a:rPr lang="en-US" altLang="en-US" baseline="30000" smtClean="0"/>
              <a:t>2</a:t>
            </a:r>
          </a:p>
          <a:p>
            <a:pPr eaLnBrk="1" hangingPunct="1"/>
            <a:r>
              <a:rPr lang="en-US" altLang="en-US" smtClean="0"/>
              <a:t>The amount of energy produced is far greater than that of a chemical reaction</a:t>
            </a:r>
          </a:p>
        </p:txBody>
      </p:sp>
    </p:spTree>
    <p:extLst>
      <p:ext uri="{BB962C8B-B14F-4D97-AF65-F5344CB8AC3E}">
        <p14:creationId xmlns:p14="http://schemas.microsoft.com/office/powerpoint/2010/main" val="27062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altLang="en-US" smtClean="0"/>
              <a:t>Fission – the splitting of an atom into smaller parts</a:t>
            </a:r>
          </a:p>
          <a:p>
            <a:pPr eaLnBrk="1" hangingPunct="1"/>
            <a:r>
              <a:rPr lang="en-US" altLang="en-US" sz="2800"/>
              <a:t>All current nuclear reactor technology uses fission</a:t>
            </a:r>
          </a:p>
          <a:p>
            <a:pPr eaLnBrk="1" hangingPunct="1"/>
            <a:r>
              <a:rPr lang="en-US" altLang="en-US" sz="2800"/>
              <a:t>Usually caused by neutron bombardment of the nucleus, causing the nucleus to split and mass is converted into energy </a:t>
            </a:r>
          </a:p>
          <a:p>
            <a:pPr eaLnBrk="1" hangingPunct="1"/>
            <a:r>
              <a:rPr lang="en-US" altLang="en-US" sz="2800"/>
              <a:t>Fission reactors are controlled, physically impossible to explode like a bomb</a:t>
            </a:r>
          </a:p>
          <a:p>
            <a:pPr eaLnBrk="1" hangingPunct="1"/>
            <a:r>
              <a:rPr lang="en-US" altLang="en-US" sz="2800"/>
              <a:t>Atom bombs use fission reactions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19461" name="Picture 5" descr="Image result for nuclear fission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2528889"/>
            <a:ext cx="2543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10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Fusion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</a:pPr>
            <a:r>
              <a:rPr lang="en-US" altLang="en-US" smtClean="0"/>
              <a:t>Fusion- the joining of two small nuclei to produce one larger nucleus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folHlink"/>
              </a:buClr>
              <a:buSzPct val="60000"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sun and stars all produce energy due to nuclear fusion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This must occur at high energy and is very difficult to produce under laboratory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Currently no workable fusion reactor has been produced on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H-bombs use both fusion and fission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10"/>
          <a:stretch>
            <a:fillRect/>
          </a:stretch>
        </p:blipFill>
        <p:spPr bwMode="auto">
          <a:xfrm>
            <a:off x="4475163" y="2781300"/>
            <a:ext cx="28432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9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Applications of Nuclear Processes (Don’t need to know)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Energy can be released in a nuclear reaction by fission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Medical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Radiotracers can be tracked as they move through a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Cancer treatment- radiation applied to areas with cancer to kill cancer cells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Food preservation and radiated fruits vegetables and meats to kill unwanted bacteria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Radioactive carbon dating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Smoke detector</a:t>
            </a:r>
          </a:p>
        </p:txBody>
      </p:sp>
    </p:spTree>
    <p:extLst>
      <p:ext uri="{BB962C8B-B14F-4D97-AF65-F5344CB8AC3E}">
        <p14:creationId xmlns:p14="http://schemas.microsoft.com/office/powerpoint/2010/main" val="3332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nuclear chemistry?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strong nuclear force?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Why are some elements radioactive?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radiation? What are the 3 types? How can you identify the type of radiation in a nuclear reaction?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difference between fusion and fission?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are elements formed?</a:t>
            </a:r>
          </a:p>
        </p:txBody>
      </p:sp>
    </p:spTree>
    <p:extLst>
      <p:ext uri="{BB962C8B-B14F-4D97-AF65-F5344CB8AC3E}">
        <p14:creationId xmlns:p14="http://schemas.microsoft.com/office/powerpoint/2010/main" val="18090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Origins of Elements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5800" y="2017713"/>
            <a:ext cx="85232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All atoms started out as hydrogen, 90%  of universe is still hydrogen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Fusion occurs inside of stars to make heavier nuclei, but iron is the last element that can be made in a star.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hydrogen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			helium →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					carbon and oxygen→</a:t>
            </a:r>
          </a:p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							 iron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3224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Origins of Elements (cont)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Everything past iron was formed through fusion in a supernova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cs typeface="Arial" panose="020B0604020202020204" pitchFamily="34" charset="0"/>
              </a:rPr>
              <a:t>All elements on earth besides H have gone through this process</a:t>
            </a:r>
          </a:p>
          <a:p>
            <a:r>
              <a:rPr lang="en-US" altLang="en-US" smtClean="0"/>
              <a:t>The heavier the element the less abundant it becomes because it is harder to form</a:t>
            </a:r>
          </a:p>
        </p:txBody>
      </p:sp>
    </p:spTree>
    <p:extLst>
      <p:ext uri="{BB962C8B-B14F-4D97-AF65-F5344CB8AC3E}">
        <p14:creationId xmlns:p14="http://schemas.microsoft.com/office/powerpoint/2010/main" val="9986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What is nuclear chemistry?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What is strong nuclear force?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Why are some elements radioactive?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What is radiation? What are the 3 types?</a:t>
            </a:r>
            <a:r>
              <a:rPr lang="en-US" dirty="0"/>
              <a:t> How can you identify the type of radiation in a nuclear reaction</a:t>
            </a:r>
            <a:r>
              <a:rPr lang="en-US" dirty="0" smtClean="0"/>
              <a:t>?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What is the difference between fusion and fission?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How are elements formed?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2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1.2 Tracked Assignment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1.2 Worksheet</a:t>
            </a:r>
          </a:p>
        </p:txBody>
      </p:sp>
    </p:spTree>
    <p:extLst>
      <p:ext uri="{BB962C8B-B14F-4D97-AF65-F5344CB8AC3E}">
        <p14:creationId xmlns:p14="http://schemas.microsoft.com/office/powerpoint/2010/main" val="42410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Nuclear Chemistry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688" y="1808163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Nuclear Chemistry deals with changes in the </a:t>
            </a:r>
            <a:r>
              <a:rPr lang="en-US" altLang="en-US" b="1" smtClean="0"/>
              <a:t>NUCLEUS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Recall the following format: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Where Atomic Number (Z),Mass Number (A), and element symbol (X)</a:t>
            </a:r>
          </a:p>
        </p:txBody>
      </p:sp>
      <p:graphicFrame>
        <p:nvGraphicFramePr>
          <p:cNvPr id="7172" name="Object 11"/>
          <p:cNvGraphicFramePr>
            <a:graphicFrameLocks noGrp="1" noChangeAspect="1"/>
          </p:cNvGraphicFramePr>
          <p:nvPr/>
        </p:nvGraphicFramePr>
        <p:xfrm>
          <a:off x="5051425" y="3033714"/>
          <a:ext cx="1804988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53890" imgH="228501" progId="Equation.3">
                  <p:embed/>
                </p:oleObj>
              </mc:Choice>
              <mc:Fallback>
                <p:oleObj name="Equation" r:id="rId3" imgW="253890" imgH="228501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3033714"/>
                        <a:ext cx="1804988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89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Forces in the Nucleus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are two forces that occur in the nucleus: strong nuclear force and electromagnetic force</a:t>
            </a:r>
          </a:p>
          <a:p>
            <a:r>
              <a:rPr lang="en-US" altLang="en-US" b="1" smtClean="0"/>
              <a:t>Electromagnetic force </a:t>
            </a:r>
            <a:r>
              <a:rPr lang="en-US" altLang="en-US" smtClean="0"/>
              <a:t>consists of the repulsion between the like charged protons.</a:t>
            </a:r>
          </a:p>
          <a:p>
            <a:pPr eaLnBrk="1" hangingPunct="1"/>
            <a:r>
              <a:rPr lang="en-US" altLang="en-US" b="1" smtClean="0"/>
              <a:t>Strong nuclear force</a:t>
            </a:r>
            <a:r>
              <a:rPr lang="en-US" altLang="en-US" smtClean="0"/>
              <a:t> is an attractive force between </a:t>
            </a:r>
            <a:r>
              <a:rPr lang="en-US" altLang="en-US" u="sng" smtClean="0"/>
              <a:t>all</a:t>
            </a:r>
            <a:r>
              <a:rPr lang="en-US" altLang="en-US" smtClean="0"/>
              <a:t> particles in the nucleus.</a:t>
            </a:r>
          </a:p>
        </p:txBody>
      </p:sp>
    </p:spTree>
    <p:extLst>
      <p:ext uri="{BB962C8B-B14F-4D97-AF65-F5344CB8AC3E}">
        <p14:creationId xmlns:p14="http://schemas.microsoft.com/office/powerpoint/2010/main" val="36055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Forces in the Nucleus (cont)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Electromagnetic force’s repulsion is trying to break apart the nucleus and strong nuclear force is trying to keep it together</a:t>
            </a:r>
          </a:p>
          <a:p>
            <a:r>
              <a:rPr lang="en-US" altLang="en-US" smtClean="0"/>
              <a:t>When the forces are balanced a stable nucleus is formed</a:t>
            </a:r>
          </a:p>
          <a:p>
            <a:pPr eaLnBrk="1" hangingPunct="1"/>
            <a:r>
              <a:rPr lang="en-US" altLang="en-US" smtClean="0"/>
              <a:t>Adding neutrons spreads out protons reducing the repulsion force and increasing strong nuclear force</a:t>
            </a:r>
          </a:p>
        </p:txBody>
      </p:sp>
    </p:spTree>
    <p:extLst>
      <p:ext uri="{BB962C8B-B14F-4D97-AF65-F5344CB8AC3E}">
        <p14:creationId xmlns:p14="http://schemas.microsoft.com/office/powerpoint/2010/main" val="27876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Forces in the Nucleus (cont)</a:t>
            </a:r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1989138"/>
            <a:ext cx="2760662" cy="4114800"/>
          </a:xfrm>
        </p:spPr>
      </p:pic>
      <p:pic>
        <p:nvPicPr>
          <p:cNvPr id="102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1" y="2636839"/>
            <a:ext cx="4410075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7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Radioactive Decay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989138"/>
            <a:ext cx="83439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belt of stability represents ratios of neutron to protons that can create a stable nucleus.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Nuclei that fall outside of the belt are unstable and will be radioactive.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1" y="3644900"/>
            <a:ext cx="516731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2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Radioactive Decay (cont)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Generally an unstable nucleus exists when the strong nuclear force can no longer overcome the electromagnetic repulsion between the protons</a:t>
            </a:r>
          </a:p>
          <a:p>
            <a:r>
              <a:rPr lang="en-US" altLang="en-US" sz="2800"/>
              <a:t>The 3 conditions that cause an unstable nucleus:</a:t>
            </a:r>
          </a:p>
          <a:p>
            <a:pPr lvl="1"/>
            <a:r>
              <a:rPr lang="en-US" altLang="en-US" smtClean="0"/>
              <a:t>Too many protons (atomic number &gt; 82)</a:t>
            </a:r>
          </a:p>
          <a:p>
            <a:pPr lvl="1"/>
            <a:r>
              <a:rPr lang="en-US" altLang="en-US" smtClean="0"/>
              <a:t>Not enough neutrons to stabilize the protons</a:t>
            </a:r>
          </a:p>
          <a:p>
            <a:pPr lvl="1"/>
            <a:r>
              <a:rPr lang="en-US" altLang="en-US" smtClean="0"/>
              <a:t>Too many neutrons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1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Radioactive Decay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 unstable nucleus will decay (breakdown) in order to become stable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Decay is accompanied by the release of radiation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Radiation: energy and particles that are emitted by radioactive substances</a:t>
            </a:r>
          </a:p>
        </p:txBody>
      </p:sp>
    </p:spTree>
    <p:extLst>
      <p:ext uri="{BB962C8B-B14F-4D97-AF65-F5344CB8AC3E}">
        <p14:creationId xmlns:p14="http://schemas.microsoft.com/office/powerpoint/2010/main" val="19231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Widescreen</PresentationFormat>
  <Paragraphs>126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Wingdings</vt:lpstr>
      <vt:lpstr>Blends</vt:lpstr>
      <vt:lpstr>Microsoft Equation 3.0</vt:lpstr>
      <vt:lpstr>1.2 Nuclear Chemistry Objectives 3: a-g and 4</vt:lpstr>
      <vt:lpstr>Essential Questions</vt:lpstr>
      <vt:lpstr>Nuclear Chemistry</vt:lpstr>
      <vt:lpstr>Forces in the Nucleus</vt:lpstr>
      <vt:lpstr>Forces in the Nucleus (cont)</vt:lpstr>
      <vt:lpstr>Forces in the Nucleus (cont)</vt:lpstr>
      <vt:lpstr>Radioactive Decay</vt:lpstr>
      <vt:lpstr>Radioactive Decay (cont)</vt:lpstr>
      <vt:lpstr>Radioactive Decay (cont)</vt:lpstr>
      <vt:lpstr>Three Types of Radiation</vt:lpstr>
      <vt:lpstr>Three Types of Radiation (cont)</vt:lpstr>
      <vt:lpstr>Three Types of Radiation (cont)</vt:lpstr>
      <vt:lpstr>Three Types of Radiation (cont)</vt:lpstr>
      <vt:lpstr>Three Types of Radiation (cont)</vt:lpstr>
      <vt:lpstr>Three Types of Radiation (cont)</vt:lpstr>
      <vt:lpstr>Nuclear Reactions</vt:lpstr>
      <vt:lpstr>Fission</vt:lpstr>
      <vt:lpstr>Fusion</vt:lpstr>
      <vt:lpstr>Applications of Nuclear Processes (Don’t need to know)</vt:lpstr>
      <vt:lpstr>Origins of Elements</vt:lpstr>
      <vt:lpstr>Origins of Elements (cont)</vt:lpstr>
      <vt:lpstr>Essential Questions</vt:lpstr>
      <vt:lpstr>1.2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Nuclear Chemistry Objectives 3: a-g and 4</dc:title>
  <dc:creator>Schow, Alison</dc:creator>
  <cp:lastModifiedBy>Schow, Alison</cp:lastModifiedBy>
  <cp:revision>1</cp:revision>
  <dcterms:created xsi:type="dcterms:W3CDTF">2019-09-09T20:32:17Z</dcterms:created>
  <dcterms:modified xsi:type="dcterms:W3CDTF">2019-09-09T20:32:29Z</dcterms:modified>
</cp:coreProperties>
</file>