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766F7-159C-4E78-B65D-9438FEFC53BF}"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563E6-708F-426B-A84E-8AB153286317}" type="slidenum">
              <a:rPr lang="en-US" smtClean="0"/>
              <a:t>‹#›</a:t>
            </a:fld>
            <a:endParaRPr lang="en-US"/>
          </a:p>
        </p:txBody>
      </p:sp>
    </p:spTree>
    <p:extLst>
      <p:ext uri="{BB962C8B-B14F-4D97-AF65-F5344CB8AC3E}">
        <p14:creationId xmlns:p14="http://schemas.microsoft.com/office/powerpoint/2010/main" val="318490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E305FD-3463-4574-BE50-DA8AEBB23D48}" type="slidenum">
              <a:rPr lang="en-US" altLang="en-US" smtClean="0">
                <a:solidFill>
                  <a:prstClr val="black"/>
                </a:solidFill>
              </a:rPr>
              <a:pPr>
                <a:spcBef>
                  <a:spcPct val="0"/>
                </a:spcBef>
              </a:pPr>
              <a:t>11</a:t>
            </a:fld>
            <a:endParaRPr lang="en-US" alt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Rutherford’s gold-foil experiment yielded evidence of the atomic nucleus. a) Rutherford and his coworkers aimed a beam of alpha particles at a sheet of gold foil surrounded by a fluorescent screen. Most of the particles passed through the foil with no deflection at all. A few particles were greatly deflected. b) Rutherford concluded that most of the alpha particles pass through the gold foil because the atom is mostly empty space. The mass and positive charge are concentrated in a small region of the atom. Rutherford called this region the nucleus. Particles that approach the nucleus closely are greatly deflected.</a:t>
            </a:r>
          </a:p>
        </p:txBody>
      </p:sp>
    </p:spTree>
    <p:extLst>
      <p:ext uri="{BB962C8B-B14F-4D97-AF65-F5344CB8AC3E}">
        <p14:creationId xmlns:p14="http://schemas.microsoft.com/office/powerpoint/2010/main" val="134612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4063" indent="-288925">
              <a:spcBef>
                <a:spcPct val="30000"/>
              </a:spcBef>
              <a:defRPr sz="1200">
                <a:solidFill>
                  <a:schemeClr val="tx1"/>
                </a:solidFill>
                <a:latin typeface="Arial" panose="020B0604020202020204" pitchFamily="34" charset="0"/>
                <a:cs typeface="Arial" panose="020B0604020202020204" pitchFamily="34" charset="0"/>
              </a:defRPr>
            </a:lvl2pPr>
            <a:lvl3pPr marL="1160463" indent="-231775">
              <a:spcBef>
                <a:spcPct val="30000"/>
              </a:spcBef>
              <a:defRPr sz="1200">
                <a:solidFill>
                  <a:schemeClr val="tx1"/>
                </a:solidFill>
                <a:latin typeface="Arial" panose="020B0604020202020204" pitchFamily="34" charset="0"/>
                <a:cs typeface="Arial" panose="020B0604020202020204" pitchFamily="34" charset="0"/>
              </a:defRPr>
            </a:lvl3pPr>
            <a:lvl4pPr marL="1625600" indent="-231775">
              <a:spcBef>
                <a:spcPct val="30000"/>
              </a:spcBef>
              <a:defRPr sz="1200">
                <a:solidFill>
                  <a:schemeClr val="tx1"/>
                </a:solidFill>
                <a:latin typeface="Arial" panose="020B0604020202020204" pitchFamily="34" charset="0"/>
                <a:cs typeface="Arial" panose="020B0604020202020204" pitchFamily="34" charset="0"/>
              </a:defRPr>
            </a:lvl4pPr>
            <a:lvl5pPr marL="2090738" indent="-231775">
              <a:spcBef>
                <a:spcPct val="30000"/>
              </a:spcBef>
              <a:defRPr sz="1200">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F4EFBF-145F-4759-9E85-34E060D84A50}" type="slidenum">
              <a:rPr lang="en-US" altLang="en-US" smtClean="0">
                <a:solidFill>
                  <a:prstClr val="black"/>
                </a:solidFill>
              </a:rPr>
              <a:pPr>
                <a:spcBef>
                  <a:spcPct val="0"/>
                </a:spcBef>
              </a:pPr>
              <a:t>12</a:t>
            </a:fld>
            <a:endParaRPr lang="en-US" altLang="en-US" smtClean="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Rutherford’s gold-foil experiment yielded evidence of the atomic nucleus. a) Rutherford and his coworkers aimed a beam of alpha particles at a sheet of gold foil surrounded by a fluorescent screen. Most of the particles passed through the foil with no deflection at all. A few particles were greatly deflected. b) Rutherford concluded that most of the alpha particles pass through the gold foil because the atom is mostly empty space. The mass and positive charge are concentrated in a small region of the atom. Rutherford called this region the nucleus. Particles that approach the nucleus closely are greatly deflected.</a:t>
            </a:r>
          </a:p>
        </p:txBody>
      </p:sp>
    </p:spTree>
    <p:extLst>
      <p:ext uri="{BB962C8B-B14F-4D97-AF65-F5344CB8AC3E}">
        <p14:creationId xmlns:p14="http://schemas.microsoft.com/office/powerpoint/2010/main" val="394250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2441F9D-03B9-49A6-A104-80D20FFF13FF}" type="slidenum">
              <a:rPr lang="en-US" altLang="en-US" smtClean="0">
                <a:solidFill>
                  <a:prstClr val="black"/>
                </a:solidFill>
              </a:rPr>
              <a:pPr>
                <a:spcBef>
                  <a:spcPct val="0"/>
                </a:spcBef>
              </a:pPr>
              <a:t>13</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81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grpSp>
      <p:sp>
        <p:nvSpPr>
          <p:cNvPr id="513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6F44C4C1-D69F-4E66-971F-AE7D0ED619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408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AE8D4C6-1EC8-4EC2-A472-615C388EB2E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847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BD3B9A-F479-4454-90E1-105F7EAA50BD}"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14242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1FC0152-0E2B-466A-985D-1B48CBB5289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84989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F44C4C1-D69F-4E66-971F-AE7D0ED6192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000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7539312D-A85D-4B26-863B-D0E2194946F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4847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B5242D8-F8F1-435C-846A-60D4EA5658E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23973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88B3E8C5-3513-418F-902A-28959DEE5AA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56776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30C45127-BED5-4F27-A5A6-CD6A164E15F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05775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1F703EFD-10B0-4EB0-ABEF-27FD7D529E9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02948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DC0E120-81B0-498A-945A-837D50CEF6C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040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539312D-A85D-4B26-863B-D0E2194946FD}"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1880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FCE64CE4-571F-42D8-904D-8D699747C14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82290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9A435663-FCBE-4D9C-B115-BB1A6922B077}"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97543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AE8D4C6-1EC8-4EC2-A472-615C388EB2E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73184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A5BD3B9A-F479-4454-90E1-105F7EAA50B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03094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B5242D8-F8F1-435C-846A-60D4EA5658E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4388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8B3E8C5-3513-418F-902A-28959DEE5AA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0489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30C45127-BED5-4F27-A5A6-CD6A164E15F3}"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3301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F703EFD-10B0-4EB0-ABEF-27FD7D529E95}"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4925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DC0E120-81B0-498A-945A-837D50CEF6C0}"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869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CE64CE4-571F-42D8-904D-8D699747C14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2722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A435663-FCBE-4D9C-B115-BB1A6922B077}"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3534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a:solidFill>
                <a:srgbClr val="FFFFFF"/>
              </a:solidFill>
            </a:endParaRPr>
          </a:p>
        </p:txBody>
      </p:sp>
      <p:sp>
        <p:nvSpPr>
          <p:cNvPr id="4099"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EBFE4DC1-C927-4B9D-8FFE-DAF12F18CC08}"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endParaRPr>
            </a:p>
          </p:txBody>
        </p:sp>
      </p:grpSp>
      <p:sp>
        <p:nvSpPr>
          <p:cNvPr id="4109"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a:solidFill>
                <a:srgbClr val="FFFFFF"/>
              </a:solidFill>
            </a:endParaRPr>
          </a:p>
        </p:txBody>
      </p:sp>
      <p:sp>
        <p:nvSpPr>
          <p:cNvPr id="4111"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901177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fade">
                                      <p:cBhvr>
                                        <p:cTn id="7" dur="2000"/>
                                        <p:tgtEl>
                                          <p:spTgt spid="4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11">
                                            <p:txEl>
                                              <p:pRg st="0" end="0"/>
                                            </p:txEl>
                                          </p:spTgt>
                                        </p:tgtEl>
                                        <p:attrNameLst>
                                          <p:attrName>style.visibility</p:attrName>
                                        </p:attrNameLst>
                                      </p:cBhvr>
                                      <p:to>
                                        <p:strVal val="visible"/>
                                      </p:to>
                                    </p:set>
                                    <p:animEffect transition="in" filter="fade">
                                      <p:cBhvr>
                                        <p:cTn id="12" dur="2000"/>
                                        <p:tgtEl>
                                          <p:spTgt spid="41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11">
                                            <p:txEl>
                                              <p:pRg st="1" end="1"/>
                                            </p:txEl>
                                          </p:spTgt>
                                        </p:tgtEl>
                                        <p:attrNameLst>
                                          <p:attrName>style.visibility</p:attrName>
                                        </p:attrNameLst>
                                      </p:cBhvr>
                                      <p:to>
                                        <p:strVal val="visible"/>
                                      </p:to>
                                    </p:set>
                                    <p:animEffect transition="in" filter="fade">
                                      <p:cBhvr>
                                        <p:cTn id="15" dur="2000"/>
                                        <p:tgtEl>
                                          <p:spTgt spid="411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11">
                                            <p:txEl>
                                              <p:pRg st="2" end="2"/>
                                            </p:txEl>
                                          </p:spTgt>
                                        </p:tgtEl>
                                        <p:attrNameLst>
                                          <p:attrName>style.visibility</p:attrName>
                                        </p:attrNameLst>
                                      </p:cBhvr>
                                      <p:to>
                                        <p:strVal val="visible"/>
                                      </p:to>
                                    </p:set>
                                    <p:animEffect transition="in" filter="fade">
                                      <p:cBhvr>
                                        <p:cTn id="18" dur="2000"/>
                                        <p:tgtEl>
                                          <p:spTgt spid="411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11">
                                            <p:txEl>
                                              <p:pRg st="3" end="3"/>
                                            </p:txEl>
                                          </p:spTgt>
                                        </p:tgtEl>
                                        <p:attrNameLst>
                                          <p:attrName>style.visibility</p:attrName>
                                        </p:attrNameLst>
                                      </p:cBhvr>
                                      <p:to>
                                        <p:strVal val="visible"/>
                                      </p:to>
                                    </p:set>
                                    <p:animEffect transition="in" filter="fade">
                                      <p:cBhvr>
                                        <p:cTn id="21" dur="2000"/>
                                        <p:tgtEl>
                                          <p:spTgt spid="411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11">
                                            <p:txEl>
                                              <p:pRg st="4" end="4"/>
                                            </p:txEl>
                                          </p:spTgt>
                                        </p:tgtEl>
                                        <p:attrNameLst>
                                          <p:attrName>style.visibility</p:attrName>
                                        </p:attrNameLst>
                                      </p:cBhvr>
                                      <p:to>
                                        <p:strVal val="visible"/>
                                      </p:to>
                                    </p:set>
                                    <p:animEffect transition="in" filter="fade">
                                      <p:cBhvr>
                                        <p:cTn id="24" dur="2000"/>
                                        <p:tgtEl>
                                          <p:spTgt spid="41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4111" grpId="0" build="p">
        <p:tmplLst>
          <p:tmpl lvl="1">
            <p:tnLst>
              <p:par>
                <p:cTn presetID="10" presetClass="entr" presetSubtype="0" fill="hold" nodeType="click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111"/>
                        </p:tgtEl>
                        <p:attrNameLst>
                          <p:attrName>style.visibility</p:attrName>
                        </p:attrNameLst>
                      </p:cBhvr>
                      <p:to>
                        <p:strVal val="visible"/>
                      </p:to>
                    </p:set>
                    <p:animEffect transition="in" filter="fade">
                      <p:cBhvr>
                        <p:cTn dur="2000"/>
                        <p:tgtEl>
                          <p:spTgt spid="4111"/>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EBFE4DC1-C927-4B9D-8FFE-DAF12F18CC08}"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4125802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2.1 History of the Atom</a:t>
            </a:r>
            <a:br>
              <a:rPr lang="en-US" dirty="0" smtClean="0"/>
            </a:br>
            <a:r>
              <a:rPr lang="en-US" dirty="0" smtClean="0"/>
              <a:t>Objectives 1; 5:a</a:t>
            </a:r>
          </a:p>
        </p:txBody>
      </p:sp>
      <p:sp>
        <p:nvSpPr>
          <p:cNvPr id="2051" name="Rectangle 3"/>
          <p:cNvSpPr>
            <a:spLocks noGrp="1" noChangeArrowheads="1"/>
          </p:cNvSpPr>
          <p:nvPr>
            <p:ph type="subTitle" idx="1"/>
          </p:nvPr>
        </p:nvSpPr>
        <p:spPr/>
        <p:txBody>
          <a:bodyPr/>
          <a:lstStyle/>
          <a:p>
            <a:pPr eaLnBrk="1" hangingPunct="1">
              <a:defRPr/>
            </a:pPr>
            <a:r>
              <a:rPr lang="en-US" dirty="0" smtClean="0"/>
              <a:t>Chemistry</a:t>
            </a:r>
          </a:p>
        </p:txBody>
      </p:sp>
    </p:spTree>
    <p:extLst>
      <p:ext uri="{BB962C8B-B14F-4D97-AF65-F5344CB8AC3E}">
        <p14:creationId xmlns:p14="http://schemas.microsoft.com/office/powerpoint/2010/main" val="3140742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mtClean="0"/>
              <a:t>Rutherford’s Model</a:t>
            </a:r>
          </a:p>
        </p:txBody>
      </p:sp>
      <p:sp>
        <p:nvSpPr>
          <p:cNvPr id="72707" name="Rectangle 3"/>
          <p:cNvSpPr>
            <a:spLocks noGrp="1" noChangeArrowheads="1"/>
          </p:cNvSpPr>
          <p:nvPr>
            <p:ph type="body" idx="1"/>
          </p:nvPr>
        </p:nvSpPr>
        <p:spPr/>
        <p:txBody>
          <a:bodyPr/>
          <a:lstStyle/>
          <a:p>
            <a:pPr eaLnBrk="1" hangingPunct="1">
              <a:defRPr/>
            </a:pPr>
            <a:r>
              <a:rPr lang="en-US" dirty="0" smtClean="0"/>
              <a:t>Rutherford wanted to test Thomson’s model by shooting alpha particles through gold foil</a:t>
            </a:r>
          </a:p>
          <a:p>
            <a:pPr eaLnBrk="1" hangingPunct="1">
              <a:defRPr/>
            </a:pPr>
            <a:r>
              <a:rPr lang="en-US" dirty="0" smtClean="0"/>
              <a:t>Rutherford expected the alpha particle to go through with slight deflection </a:t>
            </a:r>
          </a:p>
          <a:p>
            <a:pPr eaLnBrk="1" hangingPunct="1">
              <a:defRPr/>
            </a:pPr>
            <a:r>
              <a:rPr lang="en-US" dirty="0" smtClean="0"/>
              <a:t>Most of the particles went straight through and some came straight back at the source</a:t>
            </a:r>
          </a:p>
        </p:txBody>
      </p:sp>
    </p:spTree>
    <p:extLst>
      <p:ext uri="{BB962C8B-B14F-4D97-AF65-F5344CB8AC3E}">
        <p14:creationId xmlns:p14="http://schemas.microsoft.com/office/powerpoint/2010/main" val="243398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Rutherford’s Model (cont)</a:t>
            </a:r>
          </a:p>
        </p:txBody>
      </p:sp>
      <p:sp>
        <p:nvSpPr>
          <p:cNvPr id="17411" name="Rectangle 3"/>
          <p:cNvSpPr>
            <a:spLocks noGrp="1" noChangeArrowheads="1"/>
          </p:cNvSpPr>
          <p:nvPr>
            <p:ph idx="1"/>
          </p:nvPr>
        </p:nvSpPr>
        <p:spPr>
          <a:xfrm>
            <a:off x="1981200" y="1219201"/>
            <a:ext cx="8229600" cy="4525963"/>
          </a:xfrm>
        </p:spPr>
        <p:txBody>
          <a:bodyPr/>
          <a:lstStyle/>
          <a:p>
            <a:pPr lvl="2" eaLnBrk="1" hangingPunct="1"/>
            <a:r>
              <a:rPr lang="en-US" altLang="en-US" b="1" smtClean="0"/>
              <a:t>Rutherford’s Gold-Foil Experiment</a:t>
            </a:r>
          </a:p>
          <a:p>
            <a:pPr lvl="2" eaLnBrk="1" hangingPunct="1"/>
            <a:endParaRPr lang="en-US" altLang="en-US" smtClean="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1736725"/>
            <a:ext cx="81089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4" y="1736725"/>
            <a:ext cx="8116887"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813" y="1736725"/>
            <a:ext cx="81089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6813" y="1736725"/>
            <a:ext cx="81089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6813" y="1736725"/>
            <a:ext cx="81089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6813" y="1736725"/>
            <a:ext cx="81089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21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2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32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32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632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56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Rutherford’s Model (cont)</a:t>
            </a:r>
          </a:p>
        </p:txBody>
      </p:sp>
      <p:sp>
        <p:nvSpPr>
          <p:cNvPr id="19459" name="Rectangle 3"/>
          <p:cNvSpPr>
            <a:spLocks noGrp="1" noChangeArrowheads="1"/>
          </p:cNvSpPr>
          <p:nvPr>
            <p:ph idx="1"/>
          </p:nvPr>
        </p:nvSpPr>
        <p:spPr>
          <a:xfrm>
            <a:off x="1981200" y="1143001"/>
            <a:ext cx="8229600" cy="4525963"/>
          </a:xfrm>
        </p:spPr>
        <p:txBody>
          <a:bodyPr/>
          <a:lstStyle/>
          <a:p>
            <a:pPr lvl="2" eaLnBrk="1" hangingPunct="1"/>
            <a:r>
              <a:rPr lang="en-US" altLang="en-US" smtClean="0"/>
              <a:t>Alpha particles scatter from the gold foil.</a:t>
            </a:r>
          </a:p>
          <a:p>
            <a:pPr lvl="2" eaLnBrk="1" hangingPunct="1"/>
            <a:endParaRPr lang="en-US" altLang="en-US" smtClean="0"/>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1"/>
            <a:ext cx="725328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28801"/>
            <a:ext cx="725328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1" y="1828801"/>
            <a:ext cx="7218363"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828801"/>
            <a:ext cx="725328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27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39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939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defRPr/>
            </a:pPr>
            <a:r>
              <a:rPr lang="en-US" dirty="0" smtClean="0"/>
              <a:t>Rutherford’s Model (</a:t>
            </a:r>
            <a:r>
              <a:rPr lang="en-US" dirty="0" err="1" smtClean="0"/>
              <a:t>cont</a:t>
            </a:r>
            <a:r>
              <a:rPr lang="en-US" dirty="0" smtClean="0"/>
              <a:t>)</a:t>
            </a:r>
          </a:p>
        </p:txBody>
      </p:sp>
      <p:sp>
        <p:nvSpPr>
          <p:cNvPr id="61443" name="Rectangle 3"/>
          <p:cNvSpPr>
            <a:spLocks noGrp="1" noChangeArrowheads="1"/>
          </p:cNvSpPr>
          <p:nvPr>
            <p:ph type="body" idx="1"/>
          </p:nvPr>
        </p:nvSpPr>
        <p:spPr/>
        <p:txBody>
          <a:bodyPr/>
          <a:lstStyle/>
          <a:p>
            <a:pPr eaLnBrk="1" hangingPunct="1">
              <a:defRPr/>
            </a:pPr>
            <a:r>
              <a:rPr lang="en-US" dirty="0" smtClean="0"/>
              <a:t>Rutherford created a model that is </a:t>
            </a:r>
            <a:r>
              <a:rPr lang="en-US" u="sng" dirty="0" smtClean="0"/>
              <a:t>mostly empty space</a:t>
            </a:r>
            <a:r>
              <a:rPr lang="en-US" dirty="0" smtClean="0"/>
              <a:t> where the </a:t>
            </a:r>
            <a:r>
              <a:rPr lang="en-US" u="sng" dirty="0" smtClean="0"/>
              <a:t>electrons orbit randomly </a:t>
            </a:r>
            <a:r>
              <a:rPr lang="en-US" dirty="0" smtClean="0"/>
              <a:t>around the </a:t>
            </a:r>
            <a:r>
              <a:rPr lang="en-US" u="sng" dirty="0" smtClean="0"/>
              <a:t>nucleus</a:t>
            </a:r>
            <a:r>
              <a:rPr lang="en-US" dirty="0" smtClean="0"/>
              <a:t> in the center. </a:t>
            </a:r>
          </a:p>
          <a:p>
            <a:pPr lvl="1" eaLnBrk="1" hangingPunct="1">
              <a:defRPr/>
            </a:pPr>
            <a:endParaRPr lang="en-US" dirty="0" smtClean="0"/>
          </a:p>
          <a:p>
            <a:pPr lvl="1" eaLnBrk="1" hangingPunct="1">
              <a:defRPr/>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1"/>
            <a:ext cx="31813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803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Rutherford’s Model (</a:t>
            </a:r>
            <a:r>
              <a:rPr lang="en-US" dirty="0" err="1"/>
              <a:t>cont</a:t>
            </a:r>
            <a:r>
              <a:rPr lang="en-US" dirty="0"/>
              <a:t>)</a:t>
            </a:r>
          </a:p>
        </p:txBody>
      </p:sp>
      <p:sp>
        <p:nvSpPr>
          <p:cNvPr id="3" name="Content Placeholder 2"/>
          <p:cNvSpPr>
            <a:spLocks noGrp="1"/>
          </p:cNvSpPr>
          <p:nvPr>
            <p:ph idx="1"/>
          </p:nvPr>
        </p:nvSpPr>
        <p:spPr/>
        <p:txBody>
          <a:bodyPr/>
          <a:lstStyle/>
          <a:p>
            <a:r>
              <a:rPr lang="en-US" dirty="0"/>
              <a:t>The </a:t>
            </a:r>
            <a:r>
              <a:rPr lang="en-US" b="1" dirty="0"/>
              <a:t>nucleus</a:t>
            </a:r>
            <a:r>
              <a:rPr lang="en-US" dirty="0"/>
              <a:t> is the tiny central core of an atom and is composed of protons and neutrons.</a:t>
            </a:r>
          </a:p>
          <a:p>
            <a:r>
              <a:rPr lang="en-US" dirty="0" smtClean="0"/>
              <a:t>The nucleus is a small </a:t>
            </a:r>
            <a:r>
              <a:rPr lang="en-US" dirty="0"/>
              <a:t>positively charged </a:t>
            </a:r>
            <a:r>
              <a:rPr lang="en-US" dirty="0" smtClean="0"/>
              <a:t>region that contains almost </a:t>
            </a:r>
            <a:r>
              <a:rPr lang="en-US" dirty="0"/>
              <a:t>all of the </a:t>
            </a:r>
            <a:r>
              <a:rPr lang="en-US" dirty="0" smtClean="0"/>
              <a:t>atom’s mass</a:t>
            </a:r>
            <a:endParaRPr lang="en-US" dirty="0"/>
          </a:p>
        </p:txBody>
      </p:sp>
    </p:spTree>
    <p:extLst>
      <p:ext uri="{BB962C8B-B14F-4D97-AF65-F5344CB8AC3E}">
        <p14:creationId xmlns:p14="http://schemas.microsoft.com/office/powerpoint/2010/main" val="4113945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Bohr Model </a:t>
            </a:r>
            <a:endParaRPr lang="en-US" dirty="0"/>
          </a:p>
        </p:txBody>
      </p:sp>
      <p:sp>
        <p:nvSpPr>
          <p:cNvPr id="3" name="Content Placeholder 2"/>
          <p:cNvSpPr>
            <a:spLocks noGrp="1"/>
          </p:cNvSpPr>
          <p:nvPr>
            <p:ph idx="1"/>
          </p:nvPr>
        </p:nvSpPr>
        <p:spPr/>
        <p:txBody>
          <a:bodyPr/>
          <a:lstStyle/>
          <a:p>
            <a:pPr marL="0" indent="0" defTabSz="628650" eaLnBrk="1" hangingPunct="1">
              <a:tabLst>
                <a:tab pos="1379538" algn="l"/>
                <a:tab pos="1828800" algn="l"/>
              </a:tabLst>
              <a:defRPr/>
            </a:pPr>
            <a:r>
              <a:rPr lang="en-US" dirty="0"/>
              <a:t>Bohr </a:t>
            </a:r>
            <a:r>
              <a:rPr lang="en-US" dirty="0" smtClean="0"/>
              <a:t>model has a </a:t>
            </a:r>
            <a:r>
              <a:rPr lang="en-US" u="sng" dirty="0"/>
              <a:t>nucleus</a:t>
            </a:r>
            <a:r>
              <a:rPr lang="en-US" dirty="0"/>
              <a:t> with protons and neutrons </a:t>
            </a:r>
            <a:r>
              <a:rPr lang="en-US" dirty="0" smtClean="0"/>
              <a:t>with electrons going on </a:t>
            </a:r>
            <a:r>
              <a:rPr lang="en-US" u="sng" dirty="0" smtClean="0"/>
              <a:t>orbits</a:t>
            </a:r>
            <a:r>
              <a:rPr lang="en-US" dirty="0"/>
              <a:t> </a:t>
            </a:r>
            <a:r>
              <a:rPr lang="en-US" dirty="0" smtClean="0"/>
              <a:t>around </a:t>
            </a:r>
            <a:r>
              <a:rPr lang="en-US" dirty="0"/>
              <a:t>the </a:t>
            </a:r>
            <a:r>
              <a:rPr lang="en-US" u="sng" dirty="0" smtClean="0"/>
              <a:t>nucleus</a:t>
            </a:r>
            <a:r>
              <a:rPr lang="en-US" dirty="0" smtClean="0"/>
              <a:t> </a:t>
            </a:r>
            <a:endParaRPr lang="en-US" u="sng" dirty="0"/>
          </a:p>
          <a:p>
            <a:pPr marL="0" indent="0" defTabSz="628650" eaLnBrk="1" hangingPunct="1">
              <a:tabLst>
                <a:tab pos="1379538" algn="l"/>
                <a:tab pos="1828800" algn="l"/>
              </a:tabLst>
              <a:defRPr/>
            </a:pPr>
            <a:r>
              <a:rPr lang="en-US" dirty="0" smtClean="0"/>
              <a:t>Each orbit exists at a fixed energy level and takes a fixed path</a:t>
            </a:r>
            <a:endParaRPr lang="en-US" dirty="0"/>
          </a:p>
          <a:p>
            <a:pPr marL="0" indent="0">
              <a:buNone/>
              <a:defRPr/>
            </a:pPr>
            <a:endParaRPr lang="en-US" dirty="0"/>
          </a:p>
        </p:txBody>
      </p:sp>
      <p:pic>
        <p:nvPicPr>
          <p:cNvPr id="23556" name="Picture 2" descr="http://t0.gstatic.com/images?q=tbn:ANd9GcRZVs0v2rnFgOJLtaD8hv3HDPwHrrKWX_OWc7mlTAeD_XszvNCDFQ:education.jlab.org/qa/atom_model_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163" y="4191000"/>
            <a:ext cx="3429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362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Quantum Mechanical Model</a:t>
            </a:r>
            <a:endParaRPr lang="en-US" dirty="0"/>
          </a:p>
        </p:txBody>
      </p:sp>
      <p:sp>
        <p:nvSpPr>
          <p:cNvPr id="3" name="Content Placeholder 2"/>
          <p:cNvSpPr>
            <a:spLocks noGrp="1"/>
          </p:cNvSpPr>
          <p:nvPr>
            <p:ph idx="1"/>
          </p:nvPr>
        </p:nvSpPr>
        <p:spPr>
          <a:xfrm>
            <a:off x="1981200" y="1295401"/>
            <a:ext cx="8229600" cy="4525963"/>
          </a:xfrm>
        </p:spPr>
        <p:txBody>
          <a:bodyPr/>
          <a:lstStyle/>
          <a:p>
            <a:pPr>
              <a:defRPr/>
            </a:pPr>
            <a:r>
              <a:rPr lang="en-US" dirty="0" smtClean="0"/>
              <a:t>The current model of the atom is the Quantum Mechanical Model based on the work </a:t>
            </a:r>
            <a:r>
              <a:rPr lang="en-US" dirty="0"/>
              <a:t>of </a:t>
            </a:r>
            <a:r>
              <a:rPr lang="en-US" dirty="0" smtClean="0"/>
              <a:t>Schrodinger</a:t>
            </a:r>
          </a:p>
          <a:p>
            <a:pPr>
              <a:defRPr/>
            </a:pPr>
            <a:r>
              <a:rPr lang="en-US" dirty="0" smtClean="0"/>
              <a:t>The </a:t>
            </a:r>
            <a:r>
              <a:rPr lang="en-US" dirty="0"/>
              <a:t>Quantum Mechanical Model has a </a:t>
            </a:r>
            <a:r>
              <a:rPr lang="en-US" u="sng" dirty="0" smtClean="0"/>
              <a:t>nucleus</a:t>
            </a:r>
            <a:r>
              <a:rPr lang="en-US" dirty="0" smtClean="0"/>
              <a:t> with protons and neutrons with electrons in </a:t>
            </a:r>
            <a:r>
              <a:rPr lang="en-US" u="sng" dirty="0" smtClean="0"/>
              <a:t>orbitals</a:t>
            </a:r>
            <a:r>
              <a:rPr lang="en-US" dirty="0" smtClean="0"/>
              <a:t> around the nucleus </a:t>
            </a:r>
          </a:p>
        </p:txBody>
      </p:sp>
    </p:spTree>
    <p:extLst>
      <p:ext uri="{BB962C8B-B14F-4D97-AF65-F5344CB8AC3E}">
        <p14:creationId xmlns:p14="http://schemas.microsoft.com/office/powerpoint/2010/main" val="1953440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Mechanical </a:t>
            </a:r>
            <a:r>
              <a:rPr lang="en-US" dirty="0" smtClean="0"/>
              <a:t>Model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Orbitals are </a:t>
            </a:r>
            <a:r>
              <a:rPr lang="en-US" u="sng" dirty="0"/>
              <a:t>areas</a:t>
            </a:r>
            <a:r>
              <a:rPr lang="en-US" dirty="0"/>
              <a:t> with a high likelihood of having an </a:t>
            </a:r>
            <a:r>
              <a:rPr lang="en-US" dirty="0" smtClean="0"/>
              <a:t>electron and exist at fixed energy levels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86201"/>
            <a:ext cx="20764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7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pPr eaLnBrk="1" hangingPunct="1">
              <a:defRPr/>
            </a:pPr>
            <a:r>
              <a:rPr lang="en-US" smtClean="0"/>
              <a:t>Discovery of Neutron</a:t>
            </a:r>
          </a:p>
        </p:txBody>
      </p:sp>
      <p:sp>
        <p:nvSpPr>
          <p:cNvPr id="189443" name="Rectangle 3"/>
          <p:cNvSpPr>
            <a:spLocks noGrp="1" noChangeArrowheads="1"/>
          </p:cNvSpPr>
          <p:nvPr>
            <p:ph type="body" idx="1"/>
          </p:nvPr>
        </p:nvSpPr>
        <p:spPr/>
        <p:txBody>
          <a:bodyPr/>
          <a:lstStyle/>
          <a:p>
            <a:pPr eaLnBrk="1" hangingPunct="1">
              <a:defRPr/>
            </a:pPr>
            <a:r>
              <a:rPr lang="en-US" dirty="0" smtClean="0"/>
              <a:t>In 1932, James Chadwick discovered the neutron.</a:t>
            </a:r>
          </a:p>
          <a:p>
            <a:pPr eaLnBrk="1" hangingPunct="1">
              <a:defRPr/>
            </a:pPr>
            <a:r>
              <a:rPr lang="en-US" b="1" dirty="0" smtClean="0"/>
              <a:t>Neutrons</a:t>
            </a:r>
            <a:r>
              <a:rPr lang="en-US" dirty="0" smtClean="0"/>
              <a:t> are subatomic particles with no charge but with a mass nearly equal to that of a proton.</a:t>
            </a:r>
          </a:p>
        </p:txBody>
      </p:sp>
    </p:spTree>
    <p:extLst>
      <p:ext uri="{BB962C8B-B14F-4D97-AF65-F5344CB8AC3E}">
        <p14:creationId xmlns:p14="http://schemas.microsoft.com/office/powerpoint/2010/main" val="1375598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Part of the Atom (review)</a:t>
            </a:r>
            <a:endParaRPr lang="en-US" dirty="0"/>
          </a:p>
        </p:txBody>
      </p:sp>
      <p:graphicFrame>
        <p:nvGraphicFramePr>
          <p:cNvPr id="4" name="Content Placeholder 3"/>
          <p:cNvGraphicFramePr>
            <a:graphicFrameLocks noGrp="1"/>
          </p:cNvGraphicFramePr>
          <p:nvPr>
            <p:ph idx="1"/>
          </p:nvPr>
        </p:nvGraphicFramePr>
        <p:xfrm>
          <a:off x="2171701" y="1417639"/>
          <a:ext cx="7848601" cy="4648201"/>
        </p:xfrm>
        <a:graphic>
          <a:graphicData uri="http://schemas.openxmlformats.org/drawingml/2006/table">
            <a:tbl>
              <a:tblPr firstRow="1" firstCol="1" bandRow="1">
                <a:tableStyleId>{5C22544A-7EE6-4342-B048-85BDC9FD1C3A}</a:tableStyleId>
              </a:tblPr>
              <a:tblGrid>
                <a:gridCol w="1575727"/>
                <a:gridCol w="1567610"/>
                <a:gridCol w="1567610"/>
                <a:gridCol w="1570044"/>
                <a:gridCol w="1567610"/>
              </a:tblGrid>
              <a:tr h="1619083">
                <a:tc>
                  <a:txBody>
                    <a:bodyPr/>
                    <a:lstStyle/>
                    <a:p>
                      <a:pPr marL="0" marR="0">
                        <a:lnSpc>
                          <a:spcPct val="107000"/>
                        </a:lnSpc>
                        <a:spcBef>
                          <a:spcPts val="0"/>
                        </a:spcBef>
                        <a:spcAft>
                          <a:spcPts val="0"/>
                        </a:spcAft>
                      </a:pPr>
                      <a:r>
                        <a:rPr lang="en-US" sz="2400" dirty="0">
                          <a:effectLst/>
                        </a:rPr>
                        <a:t>Subatomic Particle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Symbol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Relative Charge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Location in Atom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Relative Mass (amu)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9706">
                <a:tc>
                  <a:txBody>
                    <a:bodyPr/>
                    <a:lstStyle/>
                    <a:p>
                      <a:pPr marL="0" marR="0">
                        <a:lnSpc>
                          <a:spcPct val="107000"/>
                        </a:lnSpc>
                        <a:spcBef>
                          <a:spcPts val="0"/>
                        </a:spcBef>
                        <a:spcAft>
                          <a:spcPts val="0"/>
                        </a:spcAft>
                      </a:pPr>
                      <a:r>
                        <a:rPr lang="en-US" sz="2400">
                          <a:effectLst/>
                        </a:rPr>
                        <a:t>Proton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 </a:t>
                      </a:r>
                      <a:r>
                        <a:rPr lang="en-US" sz="2400" dirty="0" smtClean="0">
                          <a:effectLst/>
                        </a:rPr>
                        <a:t>p</a:t>
                      </a:r>
                      <a:r>
                        <a:rPr lang="en-US" sz="2400" baseline="30000" dirty="0" smtClean="0">
                          <a:effectLst/>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 </a:t>
                      </a:r>
                      <a:r>
                        <a:rPr lang="en-US" sz="2400" dirty="0" smtClean="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rPr>
                        <a:t>Nucleus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9706">
                <a:tc>
                  <a:txBody>
                    <a:bodyPr/>
                    <a:lstStyle/>
                    <a:p>
                      <a:pPr marL="0" marR="0">
                        <a:lnSpc>
                          <a:spcPct val="107000"/>
                        </a:lnSpc>
                        <a:spcBef>
                          <a:spcPts val="0"/>
                        </a:spcBef>
                        <a:spcAft>
                          <a:spcPts val="0"/>
                        </a:spcAft>
                      </a:pPr>
                      <a:r>
                        <a:rPr lang="en-US" sz="2400" dirty="0">
                          <a:effectLst/>
                        </a:rPr>
                        <a:t>Neutron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rPr>
                        <a:t> </a:t>
                      </a:r>
                      <a:r>
                        <a:rPr lang="en-US" sz="2400" dirty="0" smtClean="0">
                          <a:effectLst/>
                        </a:rPr>
                        <a:t>n</a:t>
                      </a:r>
                      <a:r>
                        <a:rPr lang="en-US" sz="2400" baseline="30000" dirty="0" smtClean="0">
                          <a:effectLst/>
                        </a:rPr>
                        <a:t>0</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latin typeface="+mn-lt"/>
                          <a:ea typeface="+mn-ea"/>
                          <a:cs typeface="+mn-cs"/>
                        </a:rPr>
                        <a:t>Nucleus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9706">
                <a:tc>
                  <a:txBody>
                    <a:bodyPr/>
                    <a:lstStyle/>
                    <a:p>
                      <a:pPr marL="0" marR="0">
                        <a:lnSpc>
                          <a:spcPct val="107000"/>
                        </a:lnSpc>
                        <a:spcBef>
                          <a:spcPts val="0"/>
                        </a:spcBef>
                        <a:spcAft>
                          <a:spcPts val="0"/>
                        </a:spcAft>
                      </a:pPr>
                      <a:r>
                        <a:rPr lang="en-US" sz="2400" dirty="0">
                          <a:effectLst/>
                        </a:rPr>
                        <a:t>Electron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rPr>
                        <a:t> </a:t>
                      </a:r>
                      <a:r>
                        <a:rPr lang="en-US" sz="2400" dirty="0" smtClean="0">
                          <a:effectLst/>
                        </a:rPr>
                        <a:t>e</a:t>
                      </a:r>
                      <a:r>
                        <a:rPr lang="en-US" sz="2800" b="1" baseline="30000" dirty="0" smtClean="0">
                          <a:effectLst/>
                        </a:rPr>
                        <a:t>-</a:t>
                      </a:r>
                      <a:endParaRPr lang="en-US" sz="2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latin typeface="+mn-lt"/>
                          <a:ea typeface="+mn-ea"/>
                          <a:cs typeface="+mn-cs"/>
                        </a:rPr>
                        <a:t>Orbitals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1444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mtClean="0"/>
              <a:t>Essential Questions</a:t>
            </a:r>
          </a:p>
        </p:txBody>
      </p:sp>
      <p:sp>
        <p:nvSpPr>
          <p:cNvPr id="7171" name="Rectangle 3"/>
          <p:cNvSpPr>
            <a:spLocks noGrp="1" noChangeArrowheads="1"/>
          </p:cNvSpPr>
          <p:nvPr>
            <p:ph type="body" idx="1"/>
          </p:nvPr>
        </p:nvSpPr>
        <p:spPr/>
        <p:txBody>
          <a:bodyPr/>
          <a:lstStyle/>
          <a:p>
            <a:pPr eaLnBrk="1" hangingPunct="1">
              <a:defRPr/>
            </a:pPr>
            <a:r>
              <a:rPr lang="en-US" dirty="0" smtClean="0"/>
              <a:t>What </a:t>
            </a:r>
            <a:r>
              <a:rPr lang="en-US" dirty="0"/>
              <a:t>are the different atomic models and </a:t>
            </a:r>
            <a:r>
              <a:rPr lang="en-US" dirty="0" smtClean="0"/>
              <a:t>what do they look like? </a:t>
            </a:r>
          </a:p>
          <a:p>
            <a:pPr eaLnBrk="1" hangingPunct="1">
              <a:defRPr/>
            </a:pPr>
            <a:r>
              <a:rPr lang="en-US" dirty="0" smtClean="0"/>
              <a:t>What </a:t>
            </a:r>
            <a:r>
              <a:rPr lang="en-US" dirty="0"/>
              <a:t>were the experiments that Thomson and Rutherford did</a:t>
            </a:r>
            <a:r>
              <a:rPr lang="en-US" dirty="0" smtClean="0"/>
              <a:t>?</a:t>
            </a:r>
          </a:p>
          <a:p>
            <a:pPr eaLnBrk="1" hangingPunct="1">
              <a:defRPr/>
            </a:pPr>
            <a:r>
              <a:rPr lang="en-US" dirty="0" smtClean="0"/>
              <a:t>What is the current model of the atom and what does it look like?</a:t>
            </a:r>
            <a:endParaRPr lang="en-US" dirty="0"/>
          </a:p>
        </p:txBody>
      </p:sp>
    </p:spTree>
    <p:extLst>
      <p:ext uri="{BB962C8B-B14F-4D97-AF65-F5344CB8AC3E}">
        <p14:creationId xmlns:p14="http://schemas.microsoft.com/office/powerpoint/2010/main" val="2895343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n-US" smtClean="0"/>
              <a:t>Essential Questions</a:t>
            </a:r>
          </a:p>
        </p:txBody>
      </p:sp>
      <p:sp>
        <p:nvSpPr>
          <p:cNvPr id="66563" name="Rectangle 3"/>
          <p:cNvSpPr>
            <a:spLocks noGrp="1" noChangeArrowheads="1"/>
          </p:cNvSpPr>
          <p:nvPr>
            <p:ph type="body" idx="1"/>
          </p:nvPr>
        </p:nvSpPr>
        <p:spPr/>
        <p:txBody>
          <a:bodyPr/>
          <a:lstStyle/>
          <a:p>
            <a:pPr eaLnBrk="1" hangingPunct="1">
              <a:defRPr/>
            </a:pPr>
            <a:r>
              <a:rPr lang="en-US" dirty="0"/>
              <a:t>What are the different atomic models and what do they look like? </a:t>
            </a:r>
          </a:p>
          <a:p>
            <a:pPr eaLnBrk="1" hangingPunct="1">
              <a:defRPr/>
            </a:pPr>
            <a:r>
              <a:rPr lang="en-US" dirty="0"/>
              <a:t>What were the experiments that Thomson and Rutherford did?</a:t>
            </a:r>
          </a:p>
          <a:p>
            <a:pPr eaLnBrk="1" hangingPunct="1">
              <a:defRPr/>
            </a:pPr>
            <a:r>
              <a:rPr lang="en-US" dirty="0"/>
              <a:t>What is the current model of the atom and what does it look like?</a:t>
            </a:r>
          </a:p>
        </p:txBody>
      </p:sp>
    </p:spTree>
    <p:extLst>
      <p:ext uri="{BB962C8B-B14F-4D97-AF65-F5344CB8AC3E}">
        <p14:creationId xmlns:p14="http://schemas.microsoft.com/office/powerpoint/2010/main" val="4005396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n-US" dirty="0" smtClean="0"/>
              <a:t>2.1 Assignment</a:t>
            </a:r>
          </a:p>
        </p:txBody>
      </p:sp>
      <p:sp>
        <p:nvSpPr>
          <p:cNvPr id="71683" name="Rectangle 3"/>
          <p:cNvSpPr>
            <a:spLocks noGrp="1" noChangeArrowheads="1"/>
          </p:cNvSpPr>
          <p:nvPr>
            <p:ph type="body" idx="1"/>
          </p:nvPr>
        </p:nvSpPr>
        <p:spPr/>
        <p:txBody>
          <a:bodyPr/>
          <a:lstStyle/>
          <a:p>
            <a:pPr eaLnBrk="1" hangingPunct="1">
              <a:defRPr/>
            </a:pPr>
            <a:r>
              <a:rPr lang="en-US" dirty="0" smtClean="0"/>
              <a:t>p 103 # 1, 4-5</a:t>
            </a:r>
          </a:p>
          <a:p>
            <a:pPr eaLnBrk="1" hangingPunct="1">
              <a:defRPr/>
            </a:pPr>
            <a:r>
              <a:rPr lang="en-US" dirty="0" smtClean="0"/>
              <a:t>p 108 #9, 12-14</a:t>
            </a:r>
          </a:p>
          <a:p>
            <a:pPr eaLnBrk="1" hangingPunct="1">
              <a:defRPr/>
            </a:pPr>
            <a:r>
              <a:rPr lang="en-US" dirty="0" smtClean="0"/>
              <a:t>p 122 # 39, 40, 42, 44, 61</a:t>
            </a:r>
            <a:r>
              <a:rPr lang="en-US" smtClean="0"/>
              <a:t>, 70, 74, 77</a:t>
            </a:r>
            <a:endParaRPr lang="en-US" dirty="0" smtClean="0"/>
          </a:p>
        </p:txBody>
      </p:sp>
    </p:spTree>
    <p:extLst>
      <p:ext uri="{BB962C8B-B14F-4D97-AF65-F5344CB8AC3E}">
        <p14:creationId xmlns:p14="http://schemas.microsoft.com/office/powerpoint/2010/main" val="2051506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2000"/>
                                        <p:tgtEl>
                                          <p:spTgt spid="7168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683">
                                            <p:txEl>
                                              <p:pRg st="2" end="2"/>
                                            </p:txEl>
                                          </p:spTgt>
                                        </p:tgtEl>
                                        <p:attrNameLst>
                                          <p:attrName>style.visibility</p:attrName>
                                        </p:attrNameLst>
                                      </p:cBhvr>
                                      <p:to>
                                        <p:strVal val="visible"/>
                                      </p:to>
                                    </p:set>
                                    <p:animEffect transition="in" filter="fade">
                                      <p:cBhvr>
                                        <p:cTn id="20" dur="20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a:xfrm>
            <a:off x="1981200" y="274638"/>
            <a:ext cx="8229600" cy="944562"/>
          </a:xfrm>
        </p:spPr>
        <p:txBody>
          <a:bodyPr/>
          <a:lstStyle/>
          <a:p>
            <a:pPr eaLnBrk="1" hangingPunct="1">
              <a:defRPr/>
            </a:pPr>
            <a:r>
              <a:rPr lang="en-US" dirty="0" smtClean="0"/>
              <a:t>Democritus</a:t>
            </a:r>
            <a:endParaRPr lang="en-US" sz="2400" dirty="0"/>
          </a:p>
        </p:txBody>
      </p:sp>
      <p:sp>
        <p:nvSpPr>
          <p:cNvPr id="185347" name="Rectangle 3"/>
          <p:cNvSpPr>
            <a:spLocks noGrp="1" noChangeArrowheads="1"/>
          </p:cNvSpPr>
          <p:nvPr>
            <p:ph type="body" idx="1"/>
          </p:nvPr>
        </p:nvSpPr>
        <p:spPr>
          <a:xfrm>
            <a:off x="2057400" y="1182688"/>
            <a:ext cx="8229600" cy="4525962"/>
          </a:xfrm>
        </p:spPr>
        <p:txBody>
          <a:bodyPr/>
          <a:lstStyle/>
          <a:p>
            <a:pPr eaLnBrk="1" hangingPunct="1">
              <a:defRPr/>
            </a:pPr>
            <a:r>
              <a:rPr lang="en-US" dirty="0" smtClean="0"/>
              <a:t>Democritus (460 -370 BC) </a:t>
            </a:r>
            <a:r>
              <a:rPr lang="en-US" dirty="0">
                <a:effectLst/>
              </a:rPr>
              <a:t>was the first to propose </a:t>
            </a:r>
            <a:r>
              <a:rPr lang="en-US" dirty="0" smtClean="0"/>
              <a:t>the idea of an atom and said that atoms were indivisible,  indestructible, and make up everything</a:t>
            </a:r>
          </a:p>
          <a:p>
            <a:pPr lvl="1" eaLnBrk="1" hangingPunct="1">
              <a:defRPr/>
            </a:pPr>
            <a:r>
              <a:rPr lang="en-US" dirty="0" smtClean="0"/>
              <a:t>Don’t need to write: Atom comes from the Greek word </a:t>
            </a:r>
            <a:r>
              <a:rPr lang="en-US" dirty="0" err="1" smtClean="0"/>
              <a:t>atomos</a:t>
            </a:r>
            <a:endParaRPr lang="en-US" dirty="0" smtClean="0"/>
          </a:p>
          <a:p>
            <a:pPr eaLnBrk="1" hangingPunct="1">
              <a:defRPr/>
            </a:pPr>
            <a:endParaRPr lang="en-US" dirty="0" smtClean="0"/>
          </a:p>
        </p:txBody>
      </p:sp>
      <p:pic>
        <p:nvPicPr>
          <p:cNvPr id="185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138" y="3825876"/>
            <a:ext cx="2595562"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
          <p:cNvSpPr>
            <a:spLocks noChangeArrowheads="1"/>
          </p:cNvSpPr>
          <p:nvPr/>
        </p:nvSpPr>
        <p:spPr bwMode="auto">
          <a:xfrm>
            <a:off x="3352800" y="4141788"/>
            <a:ext cx="1219200" cy="1066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solidFill>
                <a:srgbClr val="FFFFFF"/>
              </a:solidFill>
            </a:endParaRPr>
          </a:p>
        </p:txBody>
      </p:sp>
    </p:spTree>
    <p:extLst>
      <p:ext uri="{BB962C8B-B14F-4D97-AF65-F5344CB8AC3E}">
        <p14:creationId xmlns:p14="http://schemas.microsoft.com/office/powerpoint/2010/main" val="4011054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2000"/>
                                        <p:tgtEl>
                                          <p:spTgt spid="185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347">
                                            <p:txEl>
                                              <p:pRg st="0" end="0"/>
                                            </p:txEl>
                                          </p:spTgt>
                                        </p:tgtEl>
                                        <p:attrNameLst>
                                          <p:attrName>style.visibility</p:attrName>
                                        </p:attrNameLst>
                                      </p:cBhvr>
                                      <p:to>
                                        <p:strVal val="visible"/>
                                      </p:to>
                                    </p:set>
                                    <p:animEffect transition="in" filter="fade">
                                      <p:cBhvr>
                                        <p:cTn id="12" dur="2000"/>
                                        <p:tgtEl>
                                          <p:spTgt spid="18534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5347">
                                            <p:txEl>
                                              <p:pRg st="1" end="1"/>
                                            </p:txEl>
                                          </p:spTgt>
                                        </p:tgtEl>
                                        <p:attrNameLst>
                                          <p:attrName>style.visibility</p:attrName>
                                        </p:attrNameLst>
                                      </p:cBhvr>
                                      <p:to>
                                        <p:strVal val="visible"/>
                                      </p:to>
                                    </p:set>
                                    <p:animEffect transition="in" filter="fade">
                                      <p:cBhvr>
                                        <p:cTn id="15" dur="2000"/>
                                        <p:tgtEl>
                                          <p:spTgt spid="18534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5348"/>
                                        </p:tgtEl>
                                        <p:attrNameLst>
                                          <p:attrName>style.visibility</p:attrName>
                                        </p:attrNameLst>
                                      </p:cBhvr>
                                      <p:to>
                                        <p:strVal val="visible"/>
                                      </p:to>
                                    </p:set>
                                    <p:animEffect transition="in" filter="fade">
                                      <p:cBhvr>
                                        <p:cTn id="18" dur="2000"/>
                                        <p:tgtEl>
                                          <p:spTgt spid="1853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p:txBody>
          <a:bodyPr/>
          <a:lstStyle/>
          <a:p>
            <a:pPr eaLnBrk="1" hangingPunct="1">
              <a:defRPr/>
            </a:pPr>
            <a:r>
              <a:rPr lang="en-US" sz="4000" dirty="0"/>
              <a:t>Experimental evidence for new theory (don’t need </a:t>
            </a:r>
            <a:r>
              <a:rPr lang="en-US" sz="4000"/>
              <a:t>to know)</a:t>
            </a:r>
          </a:p>
        </p:txBody>
      </p:sp>
      <p:sp>
        <p:nvSpPr>
          <p:cNvPr id="186371" name="Rectangle 3"/>
          <p:cNvSpPr>
            <a:spLocks noGrp="1" noChangeArrowheads="1"/>
          </p:cNvSpPr>
          <p:nvPr>
            <p:ph type="body" idx="1"/>
          </p:nvPr>
        </p:nvSpPr>
        <p:spPr/>
        <p:txBody>
          <a:bodyPr/>
          <a:lstStyle/>
          <a:p>
            <a:pPr marL="609600" indent="-609600" eaLnBrk="1" hangingPunct="1">
              <a:lnSpc>
                <a:spcPct val="80000"/>
              </a:lnSpc>
              <a:buFont typeface="Wingdings" panose="05000000000000000000" pitchFamily="2" charset="2"/>
              <a:buAutoNum type="arabicPeriod"/>
              <a:defRPr/>
            </a:pPr>
            <a:r>
              <a:rPr lang="en-US" sz="3600" u="sng"/>
              <a:t>Law of conservation of mass</a:t>
            </a:r>
            <a:r>
              <a:rPr lang="en-US" sz="3600"/>
              <a:t>.   Mass is neither created or destroyed in a chemical reaction. </a:t>
            </a:r>
          </a:p>
          <a:p>
            <a:pPr marL="609600" indent="-609600" eaLnBrk="1" hangingPunct="1">
              <a:lnSpc>
                <a:spcPct val="80000"/>
              </a:lnSpc>
              <a:buFont typeface="Wingdings" panose="05000000000000000000" pitchFamily="2" charset="2"/>
              <a:buAutoNum type="arabicPeriod" startAt="2"/>
              <a:defRPr/>
            </a:pPr>
            <a:r>
              <a:rPr lang="en-US" sz="3600" u="sng"/>
              <a:t>The law of Definite proportions</a:t>
            </a:r>
            <a:r>
              <a:rPr lang="en-US" sz="3600"/>
              <a:t>.  The proportion by mass of the elements in a given compound is always the same. </a:t>
            </a:r>
          </a:p>
          <a:p>
            <a:pPr marL="609600" indent="-609600" eaLnBrk="1" hangingPunct="1">
              <a:lnSpc>
                <a:spcPct val="80000"/>
              </a:lnSpc>
              <a:buFont typeface="Wingdings" panose="05000000000000000000" pitchFamily="2" charset="2"/>
              <a:buAutoNum type="arabicPeriod" startAt="2"/>
              <a:defRPr/>
            </a:pPr>
            <a:r>
              <a:rPr lang="en-US" sz="3600" u="sng"/>
              <a:t>The law of Multiple proportions. </a:t>
            </a:r>
            <a:r>
              <a:rPr lang="en-US" sz="3600"/>
              <a:t> When two elements form compounds The ratio of their masses always form small whole numbers.  Example, CO or CO</a:t>
            </a:r>
            <a:r>
              <a:rPr lang="en-US" sz="3600" baseline="-25000"/>
              <a:t>2</a:t>
            </a:r>
            <a:r>
              <a:rPr lang="en-US" sz="3600"/>
              <a:t>.</a:t>
            </a:r>
            <a:r>
              <a:rPr lang="en-US" sz="2800"/>
              <a:t> </a:t>
            </a:r>
            <a:endParaRPr lang="en-US" sz="2800" u="sng"/>
          </a:p>
          <a:p>
            <a:pPr marL="609600" indent="-609600" eaLnBrk="1" hangingPunct="1">
              <a:lnSpc>
                <a:spcPct val="80000"/>
              </a:lnSpc>
              <a:buNone/>
              <a:defRPr/>
            </a:pPr>
            <a:endParaRPr lang="en-US" sz="2800" u="sng"/>
          </a:p>
        </p:txBody>
      </p:sp>
    </p:spTree>
    <p:extLst>
      <p:ext uri="{BB962C8B-B14F-4D97-AF65-F5344CB8AC3E}">
        <p14:creationId xmlns:p14="http://schemas.microsoft.com/office/powerpoint/2010/main" val="4136213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lstStyle/>
          <a:p>
            <a:pPr eaLnBrk="1" hangingPunct="1">
              <a:defRPr/>
            </a:pPr>
            <a:r>
              <a:rPr lang="en-US" smtClean="0"/>
              <a:t>John Dalton’s Atomic Theory</a:t>
            </a:r>
          </a:p>
        </p:txBody>
      </p:sp>
      <p:sp>
        <p:nvSpPr>
          <p:cNvPr id="187395" name="Rectangle 3"/>
          <p:cNvSpPr>
            <a:spLocks noGrp="1" noChangeArrowheads="1"/>
          </p:cNvSpPr>
          <p:nvPr>
            <p:ph type="body" idx="1"/>
          </p:nvPr>
        </p:nvSpPr>
        <p:spPr/>
        <p:txBody>
          <a:bodyPr/>
          <a:lstStyle/>
          <a:p>
            <a:pPr marL="533400" indent="-533400" eaLnBrk="1" hangingPunct="1">
              <a:defRPr/>
            </a:pPr>
            <a:r>
              <a:rPr lang="en-US" smtClean="0"/>
              <a:t>John Dalton combined Democritus ideas with the previously listed laws to come up with his own atomic theory.</a:t>
            </a:r>
          </a:p>
          <a:p>
            <a:pPr marL="533400" indent="-533400" eaLnBrk="1" hangingPunct="1">
              <a:buFont typeface="Wingdings" panose="05000000000000000000" pitchFamily="2" charset="2"/>
              <a:buAutoNum type="arabicPeriod"/>
              <a:defRPr/>
            </a:pPr>
            <a:r>
              <a:rPr lang="en-US" smtClean="0"/>
              <a:t>All elements are composed of small indivisible particles called atoms</a:t>
            </a:r>
          </a:p>
        </p:txBody>
      </p:sp>
      <p:pic>
        <p:nvPicPr>
          <p:cNvPr id="187396" name="Picture 4" descr="John Dalton, hand-coloured engraving by William Henry Worthington, after a portrait by Joseph …&#10;[Credits : The Granger Collection, New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86200"/>
            <a:ext cx="2362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Oval 5"/>
          <p:cNvSpPr>
            <a:spLocks noChangeArrowheads="1"/>
          </p:cNvSpPr>
          <p:nvPr/>
        </p:nvSpPr>
        <p:spPr bwMode="auto">
          <a:xfrm>
            <a:off x="3276600" y="4800600"/>
            <a:ext cx="1219200" cy="1066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solidFill>
                <a:srgbClr val="FFFFFF"/>
              </a:solidFill>
            </a:endParaRPr>
          </a:p>
        </p:txBody>
      </p:sp>
    </p:spTree>
    <p:extLst>
      <p:ext uri="{BB962C8B-B14F-4D97-AF65-F5344CB8AC3E}">
        <p14:creationId xmlns:p14="http://schemas.microsoft.com/office/powerpoint/2010/main" val="3958046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fade">
                                      <p:cBhvr>
                                        <p:cTn id="7" dur="2000"/>
                                        <p:tgtEl>
                                          <p:spTgt spid="1873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7397"/>
                                        </p:tgtEl>
                                        <p:attrNameLst>
                                          <p:attrName>style.visibility</p:attrName>
                                        </p:attrNameLst>
                                      </p:cBhvr>
                                      <p:to>
                                        <p:strVal val="visible"/>
                                      </p:to>
                                    </p:set>
                                    <p:animEffect transition="in" filter="fade">
                                      <p:cBhvr>
                                        <p:cTn id="10" dur="2000"/>
                                        <p:tgtEl>
                                          <p:spTgt spid="187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pPr eaLnBrk="1" hangingPunct="1">
              <a:defRPr/>
            </a:pPr>
            <a:r>
              <a:rPr lang="en-US" smtClean="0"/>
              <a:t>John Dalton’s Atomic Theory</a:t>
            </a:r>
          </a:p>
        </p:txBody>
      </p:sp>
      <p:sp>
        <p:nvSpPr>
          <p:cNvPr id="188419" name="Rectangle 3"/>
          <p:cNvSpPr>
            <a:spLocks noGrp="1" noChangeArrowheads="1"/>
          </p:cNvSpPr>
          <p:nvPr>
            <p:ph type="body" idx="1"/>
          </p:nvPr>
        </p:nvSpPr>
        <p:spPr/>
        <p:txBody>
          <a:bodyPr/>
          <a:lstStyle/>
          <a:p>
            <a:pPr marL="609600" indent="-609600" eaLnBrk="1" hangingPunct="1">
              <a:buFont typeface="Wingdings" panose="05000000000000000000" pitchFamily="2" charset="2"/>
              <a:buAutoNum type="arabicPeriod" startAt="2"/>
              <a:defRPr/>
            </a:pPr>
            <a:r>
              <a:rPr lang="en-US" dirty="0" smtClean="0"/>
              <a:t>Atoms of the same element are unique to that element and different than any other element.</a:t>
            </a:r>
          </a:p>
          <a:p>
            <a:pPr marL="609600" indent="-609600" eaLnBrk="1" hangingPunct="1">
              <a:buFont typeface="Wingdings" panose="05000000000000000000" pitchFamily="2" charset="2"/>
              <a:buAutoNum type="arabicPeriod" startAt="2"/>
              <a:defRPr/>
            </a:pPr>
            <a:r>
              <a:rPr lang="en-US" dirty="0" smtClean="0"/>
              <a:t>Atoms of different elements can physically mix together or can chemically combine in simple whole-number ratios to form compounds.</a:t>
            </a:r>
          </a:p>
          <a:p>
            <a:pPr marL="609600" indent="-609600" eaLnBrk="1" hangingPunct="1">
              <a:buFont typeface="Wingdings" panose="05000000000000000000" pitchFamily="2" charset="2"/>
              <a:buAutoNum type="arabicPeriod" startAt="2"/>
              <a:defRPr/>
            </a:pPr>
            <a:r>
              <a:rPr lang="en-US" dirty="0" smtClean="0"/>
              <a:t>During a chemical reaction the elements are neither changed, created, or destroyed</a:t>
            </a:r>
          </a:p>
          <a:p>
            <a:pPr marL="1371600" lvl="2" indent="-457200" eaLnBrk="1" hangingPunct="1">
              <a:defRPr/>
            </a:pPr>
            <a:endParaRPr lang="en-US" dirty="0" smtClean="0"/>
          </a:p>
        </p:txBody>
      </p:sp>
    </p:spTree>
    <p:extLst>
      <p:ext uri="{BB962C8B-B14F-4D97-AF65-F5344CB8AC3E}">
        <p14:creationId xmlns:p14="http://schemas.microsoft.com/office/powerpoint/2010/main" val="159066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n-US" smtClean="0"/>
              <a:t>Discovery of Proton</a:t>
            </a:r>
          </a:p>
        </p:txBody>
      </p:sp>
      <p:sp>
        <p:nvSpPr>
          <p:cNvPr id="51203" name="Rectangle 3"/>
          <p:cNvSpPr>
            <a:spLocks noGrp="1" noChangeArrowheads="1"/>
          </p:cNvSpPr>
          <p:nvPr>
            <p:ph type="body" idx="1"/>
          </p:nvPr>
        </p:nvSpPr>
        <p:spPr/>
        <p:txBody>
          <a:bodyPr/>
          <a:lstStyle/>
          <a:p>
            <a:pPr eaLnBrk="1" hangingPunct="1">
              <a:defRPr/>
            </a:pPr>
            <a:r>
              <a:rPr lang="en-US" smtClean="0"/>
              <a:t>In 1886, Eugen Goldstein discovered in a cathode-ray tube there are rays that travel in the opposite direction of the cathode rays composed of positive particles.</a:t>
            </a:r>
          </a:p>
          <a:p>
            <a:pPr eaLnBrk="1" hangingPunct="1">
              <a:defRPr/>
            </a:pPr>
            <a:r>
              <a:rPr lang="en-US" smtClean="0"/>
              <a:t>Such positively charged subatomic particles are called </a:t>
            </a:r>
            <a:r>
              <a:rPr lang="en-US" b="1" smtClean="0"/>
              <a:t>protons</a:t>
            </a:r>
            <a:r>
              <a:rPr lang="en-US" smtClean="0"/>
              <a:t>.</a:t>
            </a:r>
          </a:p>
        </p:txBody>
      </p:sp>
    </p:spTree>
    <p:extLst>
      <p:ext uri="{BB962C8B-B14F-4D97-AF65-F5344CB8AC3E}">
        <p14:creationId xmlns:p14="http://schemas.microsoft.com/office/powerpoint/2010/main" val="575958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mtClean="0"/>
              <a:t>Discovery of the Electron</a:t>
            </a:r>
          </a:p>
        </p:txBody>
      </p:sp>
      <p:sp>
        <p:nvSpPr>
          <p:cNvPr id="52227" name="Rectangle 3"/>
          <p:cNvSpPr>
            <a:spLocks noGrp="1" noChangeArrowheads="1"/>
          </p:cNvSpPr>
          <p:nvPr>
            <p:ph type="body" idx="1"/>
          </p:nvPr>
        </p:nvSpPr>
        <p:spPr/>
        <p:txBody>
          <a:bodyPr/>
          <a:lstStyle/>
          <a:p>
            <a:pPr eaLnBrk="1" hangingPunct="1">
              <a:lnSpc>
                <a:spcPct val="90000"/>
              </a:lnSpc>
              <a:defRPr/>
            </a:pPr>
            <a:r>
              <a:rPr lang="en-US" sz="2800"/>
              <a:t>In 1897 J.J. Thomson discovered the electron when he found that a cathode ray is deflected (bent) by a positive magnet.</a:t>
            </a:r>
          </a:p>
          <a:p>
            <a:pPr eaLnBrk="1" hangingPunct="1">
              <a:lnSpc>
                <a:spcPct val="90000"/>
              </a:lnSpc>
              <a:defRPr/>
            </a:pPr>
            <a:r>
              <a:rPr lang="en-US" sz="2800"/>
              <a:t>The cathode ray was made up of negatively charged electrons.</a:t>
            </a:r>
          </a:p>
        </p:txBody>
      </p:sp>
      <p:pic>
        <p:nvPicPr>
          <p:cNvPr id="52228"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52801"/>
            <a:ext cx="532923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056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fade">
                                      <p:cBhvr>
                                        <p:cTn id="12" dur="2000"/>
                                        <p:tgtEl>
                                          <p:spTgt spid="522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pRg st="0" end="0"/>
                                            </p:txEl>
                                          </p:spTgt>
                                        </p:tgtEl>
                                        <p:attrNameLst>
                                          <p:attrName>style.visibility</p:attrName>
                                        </p:attrNameLst>
                                      </p:cBhvr>
                                      <p:to>
                                        <p:strVal val="visible"/>
                                      </p:to>
                                    </p:set>
                                    <p:animEffect transition="in" filter="fade">
                                      <p:cBhvr>
                                        <p:cTn id="17" dur="2000"/>
                                        <p:tgtEl>
                                          <p:spTgt spid="522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7">
                                            <p:txEl>
                                              <p:pRg st="1" end="1"/>
                                            </p:txEl>
                                          </p:spTgt>
                                        </p:tgtEl>
                                        <p:attrNameLst>
                                          <p:attrName>style.visibility</p:attrName>
                                        </p:attrNameLst>
                                      </p:cBhvr>
                                      <p:to>
                                        <p:strVal val="visible"/>
                                      </p:to>
                                    </p:set>
                                    <p:animEffect transition="in" filter="fade">
                                      <p:cBhvr>
                                        <p:cTn id="22" dur="2000"/>
                                        <p:tgtEl>
                                          <p:spTgt spid="52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r>
              <a:rPr lang="en-US" smtClean="0"/>
              <a:t>Thomson Model</a:t>
            </a:r>
          </a:p>
        </p:txBody>
      </p:sp>
      <p:sp>
        <p:nvSpPr>
          <p:cNvPr id="55299" name="Rectangle 3"/>
          <p:cNvSpPr>
            <a:spLocks noGrp="1" noChangeArrowheads="1"/>
          </p:cNvSpPr>
          <p:nvPr>
            <p:ph type="body" idx="1"/>
          </p:nvPr>
        </p:nvSpPr>
        <p:spPr/>
        <p:txBody>
          <a:bodyPr/>
          <a:lstStyle/>
          <a:p>
            <a:pPr eaLnBrk="1" hangingPunct="1">
              <a:defRPr/>
            </a:pPr>
            <a:r>
              <a:rPr lang="en-US" dirty="0" smtClean="0"/>
              <a:t>Thomson created the </a:t>
            </a:r>
            <a:r>
              <a:rPr lang="en-US" b="1" dirty="0"/>
              <a:t>plum pudding </a:t>
            </a:r>
            <a:r>
              <a:rPr lang="en-US" b="1" dirty="0" smtClean="0"/>
              <a:t>model </a:t>
            </a:r>
            <a:r>
              <a:rPr lang="en-US" dirty="0" smtClean="0"/>
              <a:t>after discovering the e</a:t>
            </a:r>
            <a:r>
              <a:rPr lang="en-US" baseline="30000" dirty="0"/>
              <a:t>-</a:t>
            </a:r>
            <a:r>
              <a:rPr lang="en-US" dirty="0" smtClean="0"/>
              <a:t> with the cathode ray. </a:t>
            </a:r>
          </a:p>
          <a:p>
            <a:pPr eaLnBrk="1" hangingPunct="1">
              <a:defRPr/>
            </a:pPr>
            <a:r>
              <a:rPr lang="en-US" dirty="0" smtClean="0"/>
              <a:t>Plum </a:t>
            </a:r>
            <a:r>
              <a:rPr lang="en-US" dirty="0"/>
              <a:t>pudding </a:t>
            </a:r>
            <a:r>
              <a:rPr lang="en-US" dirty="0" smtClean="0"/>
              <a:t>model is a positive sphere with negative electrons spread throughout</a:t>
            </a:r>
          </a:p>
        </p:txBody>
      </p:sp>
      <p:pic>
        <p:nvPicPr>
          <p:cNvPr id="15364" name="Picture 4" descr="Plum_pudding_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08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Widescreen</PresentationFormat>
  <Paragraphs>87</Paragraphs>
  <Slides>21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Garamond</vt:lpstr>
      <vt:lpstr>Times New Roman</vt:lpstr>
      <vt:lpstr>Wingdings</vt:lpstr>
      <vt:lpstr>Stream</vt:lpstr>
      <vt:lpstr>1_Office Theme</vt:lpstr>
      <vt:lpstr>2.1 History of the Atom Objectives 1; 5:a</vt:lpstr>
      <vt:lpstr>Essential Questions</vt:lpstr>
      <vt:lpstr>Democritus</vt:lpstr>
      <vt:lpstr>Experimental evidence for new theory (don’t need to know)</vt:lpstr>
      <vt:lpstr>John Dalton’s Atomic Theory</vt:lpstr>
      <vt:lpstr>John Dalton’s Atomic Theory</vt:lpstr>
      <vt:lpstr>Discovery of Proton</vt:lpstr>
      <vt:lpstr>Discovery of the Electron</vt:lpstr>
      <vt:lpstr>Thomson Model</vt:lpstr>
      <vt:lpstr>Rutherford’s Model</vt:lpstr>
      <vt:lpstr>Rutherford’s Model (cont)</vt:lpstr>
      <vt:lpstr>Rutherford’s Model (cont)</vt:lpstr>
      <vt:lpstr>Rutherford’s Model (cont)</vt:lpstr>
      <vt:lpstr>Rutherford’s Model (cont)</vt:lpstr>
      <vt:lpstr>Bohr Model </vt:lpstr>
      <vt:lpstr>Quantum Mechanical Model</vt:lpstr>
      <vt:lpstr>Quantum Mechanical Model (cont)</vt:lpstr>
      <vt:lpstr>Discovery of Neutron</vt:lpstr>
      <vt:lpstr>Part of the Atom (review)</vt:lpstr>
      <vt:lpstr>Essential Questions</vt:lpstr>
      <vt:lpstr>2.1 Assignment</vt:lpstr>
    </vt:vector>
  </TitlesOfParts>
  <Company>Canyons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History of the Atom Objectives 1; 5:a</dc:title>
  <dc:creator>Schow, Alison</dc:creator>
  <cp:lastModifiedBy>Schow, Alison</cp:lastModifiedBy>
  <cp:revision>1</cp:revision>
  <dcterms:created xsi:type="dcterms:W3CDTF">2019-09-30T13:49:24Z</dcterms:created>
  <dcterms:modified xsi:type="dcterms:W3CDTF">2019-09-30T13:49:34Z</dcterms:modified>
</cp:coreProperties>
</file>