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454CF-395B-4882-AF08-FE96F083C96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C1D73-AF66-4180-AC14-75BD148BF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95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54936" indent="-29036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61441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26016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90593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55168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3019744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84322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948897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076AEC2D-4D94-4B1E-9141-C551570654D2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3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1598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54936" indent="-29036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61441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26016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90593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55168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3019744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84322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948897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963D3620-5E4C-41B6-930A-26E2A68BE489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4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The frequency and wavelength of light waves are inversely related. As the wavelength increases, the frequency decreases.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2800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54936" indent="-29036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61441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26016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90593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55168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3019744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84322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948897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B56381C2-7408-4214-ACF7-FD96CA43B6C6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5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4839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54936" indent="-29036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61441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26016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90593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55168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3019744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84322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948897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03337965-E4B5-4A8B-8E04-EB06294AC4B8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6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The electromagnetic spectrum consists of radiation over a broad band of wavelengths. The visible light portion is very small. It is in the 10</a:t>
            </a:r>
            <a:r>
              <a:rPr lang="en-US" baseline="30000" smtClean="0">
                <a:solidFill>
                  <a:srgbClr val="000000"/>
                </a:solidFill>
                <a:cs typeface="Times New Roman" pitchFamily="18" charset="0"/>
              </a:rPr>
              <a:t>-7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m wavelength range and 10</a:t>
            </a:r>
            <a:r>
              <a:rPr lang="en-US" baseline="30000" smtClean="0">
                <a:solidFill>
                  <a:srgbClr val="000000"/>
                </a:solidFill>
                <a:cs typeface="Times New Roman" pitchFamily="18" charset="0"/>
              </a:rPr>
              <a:t>15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 Hz (s</a:t>
            </a:r>
            <a:r>
              <a:rPr lang="en-US" baseline="30000" smtClean="0">
                <a:solidFill>
                  <a:srgbClr val="000000"/>
                </a:solidFill>
                <a:cs typeface="Times New Roman" pitchFamily="18" charset="0"/>
              </a:rPr>
              <a:t>-1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) frequency range. 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</a:rPr>
              <a:t>Interpreting Diagrams</a:t>
            </a:r>
            <a:r>
              <a:rPr lang="en-US" b="1" i="1" smtClean="0">
                <a:solidFill>
                  <a:srgbClr val="000000"/>
                </a:solidFill>
                <a:cs typeface="Times New Roman" pitchFamily="18" charset="0"/>
              </a:rPr>
              <a:t> What types of nonvisible radiation have wavelengths close to those of red light? To those of blue light?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2251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54936" indent="-29036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61441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26016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90593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55168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3019744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84322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948897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F6D65C6D-B17E-410E-A60F-0B10F4ADE5B2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7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4335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54936" indent="-29036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61441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26016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90593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55168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3019744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84322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948897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619C33AF-6EF8-433D-BC13-CE3C3D41E7E3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11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9971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54936" indent="-29036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61441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26016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90593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55168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3019744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84322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948897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DDC5DA3C-D3FA-4165-A1F3-5C6C8C81DAB5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12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 prism separates light into the colors it contains. For white light this produces a rainbow of colors.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787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54936" indent="-29036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61441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26016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90593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55168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3019744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84322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948897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7FD857D4-DD26-443E-A998-3D2275A7B176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13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000000"/>
                </a:solidFill>
              </a:rPr>
              <a:t>A prism separates light into the colors it contains. Light from a helium lamp produces discrete lines. </a:t>
            </a:r>
            <a:r>
              <a:rPr lang="en-US" b="1" smtClean="0">
                <a:solidFill>
                  <a:srgbClr val="000000"/>
                </a:solidFill>
              </a:rPr>
              <a:t>Identifying</a:t>
            </a:r>
            <a:r>
              <a:rPr lang="en-US" b="1" i="1" smtClean="0">
                <a:solidFill>
                  <a:srgbClr val="000000"/>
                </a:solidFill>
              </a:rPr>
              <a:t> Which color has the highest frequency?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0545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54936" indent="-29036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61441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26016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90593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55168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3019744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84322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948897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C1211C1D-39E4-438B-989D-A0D8B31628C4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15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No two elements have the same emission spectrum. a) Mercury vapor lamps produce a blue glow. b) Nitrogen gas gives off a yellowish-orange light.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610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C4C1-D69F-4E66-971F-AE7D0ED6192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424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8D4C6-1EC8-4EC2-A472-615C388EB2E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5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D3B9A-F479-4454-90E1-105F7EAA50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280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C0152-0E2B-466A-985D-1B48CBB5289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29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9312D-A85D-4B26-863B-D0E2194946F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0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242D8-F8F1-435C-846A-60D4EA5658E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16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3E8C5-3513-418F-902A-28959DEE5A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4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45127-BED5-4F27-A5A6-CD6A164E15F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46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03EFD-10B0-4EB0-ABEF-27FD7D529E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94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0E120-81B0-498A-945A-837D50CEF6C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05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64CE4-571F-42D8-904D-8D699747C14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143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35663-FCBE-4D9C-B115-BB1A6922B07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86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FE4DC1-C927-4B9D-8FFE-DAF12F18CC08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82956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41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j_ya0e20v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2.2 Light</a:t>
            </a:r>
            <a:br>
              <a:rPr lang="en-US" dirty="0" smtClean="0"/>
            </a:br>
            <a:r>
              <a:rPr lang="en-US" dirty="0"/>
              <a:t>Objectives </a:t>
            </a:r>
            <a:r>
              <a:rPr lang="en-US" dirty="0" smtClean="0"/>
              <a:t>2:a</a:t>
            </a:r>
            <a:r>
              <a:rPr lang="en-US" dirty="0"/>
              <a:t>; 3; and 4:b</a:t>
            </a:r>
            <a:endParaRPr lang="en-US" dirty="0" smtClean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Chemistry</a:t>
            </a:r>
          </a:p>
        </p:txBody>
      </p:sp>
    </p:spTree>
    <p:extLst>
      <p:ext uri="{BB962C8B-B14F-4D97-AF65-F5344CB8AC3E}">
        <p14:creationId xmlns:p14="http://schemas.microsoft.com/office/powerpoint/2010/main" val="156813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 </a:t>
            </a:r>
            <a:r>
              <a:rPr lang="en-US" dirty="0" smtClean="0"/>
              <a:t>Practice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525963"/>
          </a:xfrm>
        </p:spPr>
        <p:txBody>
          <a:bodyPr/>
          <a:lstStyle/>
          <a:p>
            <a:r>
              <a:rPr lang="en-US" dirty="0" smtClean="0"/>
              <a:t>Would you expect a large or small wavelength if the frequency is large? Why?</a:t>
            </a:r>
          </a:p>
          <a:p>
            <a:pPr lvl="1"/>
            <a:r>
              <a:rPr lang="en-US" dirty="0" smtClean="0"/>
              <a:t>Small because as frequency gets larger wavelength gets smaller</a:t>
            </a:r>
          </a:p>
          <a:p>
            <a:r>
              <a:rPr lang="en-US" dirty="0" smtClean="0"/>
              <a:t>Describe the relationship between wavelength and frequency.</a:t>
            </a:r>
          </a:p>
          <a:p>
            <a:pPr lvl="1"/>
            <a:r>
              <a:rPr lang="en-US" dirty="0" smtClean="0"/>
              <a:t>As one increases the other value must decreases</a:t>
            </a:r>
          </a:p>
          <a:p>
            <a:r>
              <a:rPr lang="en-US" dirty="0" smtClean="0"/>
              <a:t>Put the following in order of increasing frequency: gamma, </a:t>
            </a:r>
            <a:r>
              <a:rPr lang="en-US" dirty="0" err="1" smtClean="0"/>
              <a:t>uv</a:t>
            </a:r>
            <a:r>
              <a:rPr lang="en-US" dirty="0" smtClean="0"/>
              <a:t>, x-ray</a:t>
            </a:r>
          </a:p>
          <a:p>
            <a:pPr lvl="1"/>
            <a:r>
              <a:rPr lang="en-US" dirty="0" err="1" smtClean="0"/>
              <a:t>uv</a:t>
            </a:r>
            <a:r>
              <a:rPr lang="en-US" dirty="0" smtClean="0"/>
              <a:t>, x-ray, gamma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35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Atomic Spectra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1"/>
            <a:ext cx="8229600" cy="4525963"/>
          </a:xfrm>
        </p:spPr>
        <p:txBody>
          <a:bodyPr/>
          <a:lstStyle/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dirty="0"/>
              <a:t>The atomic emission spectrum is the pattern of discrete lines formed from the frequencies of light emitted by an element.</a:t>
            </a:r>
          </a:p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dirty="0" smtClean="0"/>
              <a:t>All elements have an unique spectrum from having different arrangement of electrons</a:t>
            </a:r>
          </a:p>
        </p:txBody>
      </p:sp>
    </p:spTree>
    <p:extLst>
      <p:ext uri="{BB962C8B-B14F-4D97-AF65-F5344CB8AC3E}">
        <p14:creationId xmlns:p14="http://schemas.microsoft.com/office/powerpoint/2010/main" val="95162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Atomic Spectra (don’t need to write)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7050" y="1295401"/>
            <a:ext cx="8870950" cy="4772025"/>
          </a:xfrm>
        </p:spPr>
        <p:txBody>
          <a:bodyPr/>
          <a:lstStyle/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dirty="0" smtClean="0"/>
              <a:t>When white light passes through a prism, it produces a continuous rainbow of colors.</a:t>
            </a:r>
          </a:p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endParaRPr lang="en-US" dirty="0" smtClean="0"/>
          </a:p>
        </p:txBody>
      </p:sp>
      <p:pic>
        <p:nvPicPr>
          <p:cNvPr id="139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1"/>
            <a:ext cx="548640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47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Atomic Spectra (</a:t>
            </a:r>
            <a:r>
              <a:rPr lang="en-US" dirty="0"/>
              <a:t>don’t need to </a:t>
            </a:r>
            <a:r>
              <a:rPr lang="en-US" dirty="0" smtClean="0"/>
              <a:t>write)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dirty="0" smtClean="0"/>
              <a:t>When light from a helium lamp passes through a prism, individual colored lines are produced.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3826"/>
            <a:ext cx="5562600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71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Spectra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dirty="0" smtClean="0"/>
              <a:t>What causes atomic emission spectrums?</a:t>
            </a:r>
          </a:p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dirty="0" smtClean="0"/>
              <a:t>When atoms absorb energy, e</a:t>
            </a:r>
            <a:r>
              <a:rPr lang="en-US" baseline="30000" dirty="0" smtClean="0"/>
              <a:t>-</a:t>
            </a:r>
            <a:r>
              <a:rPr lang="en-US" dirty="0" smtClean="0"/>
              <a:t> move into higher energy levels. These e</a:t>
            </a:r>
            <a:r>
              <a:rPr lang="en-US" baseline="30000" dirty="0" smtClean="0"/>
              <a:t>-</a:t>
            </a:r>
            <a:r>
              <a:rPr lang="en-US" dirty="0" smtClean="0"/>
              <a:t> then lose energy by emitting light when they return to lower energy levels which are seen as lines.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211022"/>
            <a:ext cx="2590800" cy="2363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744" y="4178893"/>
            <a:ext cx="2590800" cy="2428028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4572000" y="5718891"/>
            <a:ext cx="198120" cy="1867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>
            <a:spLocks noChangeAspect="1"/>
          </p:cNvSpPr>
          <p:nvPr/>
        </p:nvSpPr>
        <p:spPr>
          <a:xfrm>
            <a:off x="4724400" y="5867400"/>
            <a:ext cx="182880" cy="1828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4" name="Curved Connector 13"/>
          <p:cNvCxnSpPr/>
          <p:nvPr/>
        </p:nvCxnSpPr>
        <p:spPr>
          <a:xfrm rot="10800000" flipV="1">
            <a:off x="4649629" y="5498068"/>
            <a:ext cx="432284" cy="196446"/>
          </a:xfrm>
          <a:prstGeom prst="curvedConnector3">
            <a:avLst>
              <a:gd name="adj1" fmla="val 50000"/>
            </a:avLst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08808" y="5313402"/>
            <a:ext cx="312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514"/>
                </a:solidFill>
              </a:rPr>
              <a:t>E</a:t>
            </a:r>
            <a:endParaRPr lang="en-US" dirty="0">
              <a:solidFill>
                <a:srgbClr val="000514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694038" y="5832758"/>
            <a:ext cx="312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514"/>
                </a:solidFill>
              </a:rPr>
              <a:t>E</a:t>
            </a:r>
            <a:endParaRPr lang="en-US" dirty="0">
              <a:solidFill>
                <a:srgbClr val="000514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478272" y="5598735"/>
            <a:ext cx="182880" cy="1828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69744" y="6205460"/>
            <a:ext cx="150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514"/>
                </a:solidFill>
              </a:rPr>
              <a:t>Absorption</a:t>
            </a:r>
            <a:endParaRPr lang="en-US" dirty="0">
              <a:solidFill>
                <a:srgbClr val="00051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4518" y="623758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514"/>
                </a:solidFill>
              </a:rPr>
              <a:t>Emission</a:t>
            </a:r>
            <a:endParaRPr lang="en-US" dirty="0">
              <a:solidFill>
                <a:srgbClr val="0005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80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25" grpId="0"/>
      <p:bldP spid="26" grpId="0"/>
      <p:bldP spid="11" grpId="0" animBg="1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Atomic Spectra</a:t>
            </a:r>
          </a:p>
        </p:txBody>
      </p:sp>
      <p:pic>
        <p:nvPicPr>
          <p:cNvPr id="145411" name="Picture 3" descr="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589" y="2514600"/>
            <a:ext cx="19843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412" name="Picture 4" descr="0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2514601"/>
            <a:ext cx="1984375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3352800" y="2057401"/>
            <a:ext cx="1383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  <a:latin typeface="Arial" charset="0"/>
                <a:ea typeface="ＭＳ Ｐゴシック" pitchFamily="1" charset="-128"/>
              </a:rPr>
              <a:t>Mercury</a:t>
            </a: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6629400" y="2057400"/>
            <a:ext cx="1436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  <a:latin typeface="Arial" charset="0"/>
                <a:ea typeface="ＭＳ Ｐゴシック" pitchFamily="1" charset="-128"/>
              </a:rPr>
              <a:t>Nitrogen</a:t>
            </a:r>
            <a:endParaRPr lang="en-US" sz="2400">
              <a:solidFill>
                <a:srgbClr val="FFFFFF"/>
              </a:solidFill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587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3" grpId="0"/>
      <p:bldP spid="1454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Essential Questions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properties does light have?</a:t>
            </a:r>
          </a:p>
          <a:p>
            <a:pPr eaLnBrk="1" hangingPunct="1">
              <a:defRPr/>
            </a:pPr>
            <a:r>
              <a:rPr lang="en-US" dirty="0" smtClean="0"/>
              <a:t>What is the relationship between wavelength and frequency?</a:t>
            </a:r>
          </a:p>
          <a:p>
            <a:pPr eaLnBrk="1" hangingPunct="1">
              <a:defRPr/>
            </a:pPr>
            <a:r>
              <a:rPr lang="en-US" dirty="0"/>
              <a:t>How do you calculate frequency and wavelength</a:t>
            </a:r>
            <a:r>
              <a:rPr lang="en-US" dirty="0" smtClean="0"/>
              <a:t>?</a:t>
            </a:r>
          </a:p>
          <a:p>
            <a:pPr eaLnBrk="1" hangingPunct="1">
              <a:defRPr/>
            </a:pPr>
            <a:r>
              <a:rPr lang="en-US" dirty="0" smtClean="0"/>
              <a:t>What is an atomic spectrum and what does it tell us?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195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2.2 Tracked Assignment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dirty="0"/>
              <a:t>P 146 #16-17, 21</a:t>
            </a:r>
          </a:p>
          <a:p>
            <a:pPr marL="609600" indent="-609600" eaLnBrk="1" hangingPunct="1">
              <a:defRPr/>
            </a:pPr>
            <a:r>
              <a:rPr lang="en-US" dirty="0"/>
              <a:t>P 149 #41, 44, 45, 47, 55 (only b), 56 (only c), 58 </a:t>
            </a:r>
          </a:p>
          <a:p>
            <a:pPr marL="609600" indent="-609600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03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Essential Questions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properties does light have?</a:t>
            </a:r>
          </a:p>
          <a:p>
            <a:pPr eaLnBrk="1" hangingPunct="1">
              <a:defRPr/>
            </a:pPr>
            <a:r>
              <a:rPr lang="en-US" dirty="0" smtClean="0"/>
              <a:t>What is the relationship between wavelength and frequency?</a:t>
            </a:r>
          </a:p>
          <a:p>
            <a:pPr eaLnBrk="1" hangingPunct="1">
              <a:defRPr/>
            </a:pPr>
            <a:r>
              <a:rPr lang="en-US" dirty="0" smtClean="0"/>
              <a:t>How do you identify the type of radiation using frequency or wavelength?</a:t>
            </a:r>
          </a:p>
          <a:p>
            <a:pPr eaLnBrk="1" hangingPunct="1">
              <a:defRPr/>
            </a:pPr>
            <a:r>
              <a:rPr lang="en-US" dirty="0" smtClean="0"/>
              <a:t>What is an atomic spectrum and what does it tell us?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600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Light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sz="2800" dirty="0"/>
              <a:t>Light is radiant energy and has the same properties as a wave</a:t>
            </a:r>
          </a:p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sz="2800" dirty="0"/>
              <a:t>The </a:t>
            </a:r>
            <a:r>
              <a:rPr lang="en-US" sz="2800" b="1" dirty="0"/>
              <a:t>amplitude</a:t>
            </a:r>
            <a:r>
              <a:rPr lang="en-US" sz="2800" dirty="0"/>
              <a:t> of a wave is the wave’s height from zero to the crest. </a:t>
            </a:r>
          </a:p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sz="2800" dirty="0"/>
              <a:t>The </a:t>
            </a:r>
            <a:r>
              <a:rPr lang="en-US" sz="2800" b="1" dirty="0"/>
              <a:t>wavelength</a:t>
            </a:r>
            <a:r>
              <a:rPr lang="en-US" sz="2800" dirty="0"/>
              <a:t>, </a:t>
            </a:r>
            <a:r>
              <a:rPr lang="en-US" sz="2800" dirty="0">
                <a:sym typeface="Symbol" pitchFamily="18" charset="2"/>
              </a:rPr>
              <a:t>,</a:t>
            </a:r>
            <a:r>
              <a:rPr lang="en-US" sz="2800" dirty="0"/>
              <a:t> is the distance between the crests. </a:t>
            </a:r>
          </a:p>
          <a:p>
            <a:pPr marL="114300" lvl="1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sz="2400" dirty="0"/>
              <a:t>The unit is m, but nm is often used for </a:t>
            </a:r>
            <a:r>
              <a:rPr lang="en-US" sz="2400"/>
              <a:t>visible light</a:t>
            </a:r>
            <a:endParaRPr lang="en-US" sz="2400" dirty="0"/>
          </a:p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sz="2800" dirty="0"/>
              <a:t>The </a:t>
            </a:r>
            <a:r>
              <a:rPr lang="en-US" sz="2800" b="1" dirty="0"/>
              <a:t>frequency</a:t>
            </a:r>
            <a:r>
              <a:rPr lang="en-US" sz="2800" dirty="0"/>
              <a:t>, </a:t>
            </a:r>
            <a:r>
              <a:rPr lang="en-US" sz="2800" dirty="0">
                <a:sym typeface="Symbol" pitchFamily="18" charset="2"/>
              </a:rPr>
              <a:t>,</a:t>
            </a:r>
            <a:r>
              <a:rPr lang="en-US" sz="2800" dirty="0"/>
              <a:t> is the number of wave cycles to pass a given point per unit of time. </a:t>
            </a:r>
          </a:p>
          <a:p>
            <a:pPr marL="114300" lvl="1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sz="2400" dirty="0"/>
              <a:t>The unit is hertz (Hz) or s</a:t>
            </a:r>
            <a:r>
              <a:rPr lang="en-US" sz="2400" baseline="30000" dirty="0"/>
              <a:t>-1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991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Light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855663" eaLnBrk="1" hangingPunct="1">
              <a:tabLst>
                <a:tab pos="854075" algn="l"/>
              </a:tabLst>
              <a:defRPr/>
            </a:pPr>
            <a:r>
              <a:rPr lang="en-US" b="1" smtClean="0"/>
              <a:t>The wavelength and frequency of light are inversely proportional to each other so when one increases the other must decrease</a:t>
            </a:r>
          </a:p>
          <a:p>
            <a:pPr marL="0" indent="0" defTabSz="855663" eaLnBrk="1" hangingPunct="1">
              <a:tabLst>
                <a:tab pos="854075" algn="l"/>
              </a:tabLst>
              <a:defRPr/>
            </a:pPr>
            <a:endParaRPr lang="en-US" smtClean="0"/>
          </a:p>
        </p:txBody>
      </p:sp>
      <p:pic>
        <p:nvPicPr>
          <p:cNvPr id="5" name="Picture 4" descr="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476626"/>
            <a:ext cx="838200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23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Light (</a:t>
            </a:r>
            <a:r>
              <a:rPr lang="en-US" dirty="0" err="1"/>
              <a:t>cont</a:t>
            </a:r>
            <a:r>
              <a:rPr lang="en-US" dirty="0"/>
              <a:t>)</a:t>
            </a:r>
            <a:endParaRPr lang="en-US" dirty="0" smtClean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dirty="0" smtClean="0"/>
              <a:t>Light is made up of electromagnetic waves.</a:t>
            </a:r>
          </a:p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b="1" dirty="0" smtClean="0"/>
              <a:t>Electromagnetic radiation</a:t>
            </a:r>
            <a:r>
              <a:rPr lang="en-US" dirty="0" smtClean="0"/>
              <a:t> includes radio waves, microwaves, infrared waves, visible light, ultraviolet waves, X-rays, and gamma rays. </a:t>
            </a:r>
          </a:p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dirty="0" smtClean="0"/>
              <a:t>In </a:t>
            </a:r>
            <a:r>
              <a:rPr lang="en-US" dirty="0"/>
              <a:t>the visible spectrum, red light has the longest wavelength and the lowest frequency.</a:t>
            </a:r>
          </a:p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endParaRPr lang="en-US" dirty="0" smtClean="0"/>
          </a:p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24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Light (</a:t>
            </a:r>
            <a:r>
              <a:rPr lang="en-US" dirty="0" err="1"/>
              <a:t>cont</a:t>
            </a:r>
            <a:r>
              <a:rPr lang="en-US" dirty="0"/>
              <a:t>)</a:t>
            </a:r>
            <a:endParaRPr lang="en-US" dirty="0" smtClean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dirty="0" smtClean="0"/>
              <a:t>Electromagnetic Spectrum (p 139)</a:t>
            </a:r>
          </a:p>
          <a:p>
            <a:pPr marL="465138" lvl="2" indent="44450" defTabSz="628650" eaLnBrk="1" hangingPunct="1">
              <a:tabLst>
                <a:tab pos="974725" algn="l"/>
                <a:tab pos="1198563" algn="l"/>
              </a:tabLst>
              <a:defRPr/>
            </a:pPr>
            <a:endParaRPr lang="en-US" dirty="0" smtClean="0"/>
          </a:p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endParaRPr lang="en-US" dirty="0" smtClean="0"/>
          </a:p>
        </p:txBody>
      </p:sp>
      <p:pic>
        <p:nvPicPr>
          <p:cNvPr id="134148" name="Picture 4" descr="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2590801"/>
            <a:ext cx="6284913" cy="404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00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34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Light (</a:t>
            </a:r>
            <a:r>
              <a:rPr lang="en-US" dirty="0" err="1"/>
              <a:t>cont</a:t>
            </a:r>
            <a:r>
              <a:rPr lang="en-US" dirty="0"/>
              <a:t>)</a:t>
            </a:r>
            <a:endParaRPr lang="en-US" dirty="0" smtClean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dirty="0" smtClean="0"/>
              <a:t>The product of the frequency and wavelength always equals a constant (</a:t>
            </a:r>
            <a:r>
              <a:rPr lang="en-US" i="1" dirty="0" smtClean="0"/>
              <a:t>c</a:t>
            </a:r>
            <a:r>
              <a:rPr lang="en-US" dirty="0" smtClean="0"/>
              <a:t>), the speed of light.</a:t>
            </a:r>
          </a:p>
          <a:p>
            <a:pPr marL="114300" lvl="1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dirty="0" smtClean="0"/>
              <a:t> The speed of light equals 3.00x10</a:t>
            </a:r>
            <a:r>
              <a:rPr lang="en-US" baseline="30000" dirty="0" smtClean="0"/>
              <a:t>8</a:t>
            </a:r>
            <a:r>
              <a:rPr lang="en-US" dirty="0" smtClean="0"/>
              <a:t> m/s</a:t>
            </a:r>
          </a:p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endParaRPr lang="en-US" dirty="0" smtClean="0"/>
          </a:p>
          <a:p>
            <a:pPr marL="0" indent="0" defTabSz="628650" eaLnBrk="1" hangingPunct="1">
              <a:tabLst>
                <a:tab pos="974725" algn="l"/>
                <a:tab pos="1198563" algn="l"/>
              </a:tabLst>
              <a:defRPr/>
            </a:pPr>
            <a:r>
              <a:rPr lang="en-US" u="sng" dirty="0"/>
              <a:t>All electromagnetic waves</a:t>
            </a:r>
            <a:r>
              <a:rPr lang="en-US" dirty="0"/>
              <a:t> travel in a vacuum at a speed of 3.00 </a:t>
            </a:r>
            <a:r>
              <a:rPr lang="en-US" dirty="0">
                <a:sym typeface="Symbol" pitchFamily="18" charset="2"/>
              </a:rPr>
              <a:t> 10</a:t>
            </a:r>
            <a:r>
              <a:rPr lang="en-US" baseline="30000" dirty="0"/>
              <a:t>8 </a:t>
            </a:r>
            <a:r>
              <a:rPr lang="en-US" dirty="0"/>
              <a:t>m/s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36196" name="Picture 4" descr="1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400" y="3225800"/>
            <a:ext cx="157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217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j_ya0e20v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91834" y="1779587"/>
            <a:ext cx="7408333" cy="416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7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Practice </a:t>
            </a:r>
            <a:r>
              <a:rPr lang="en-US" dirty="0"/>
              <a:t>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 what range of the </a:t>
            </a:r>
            <a:r>
              <a:rPr lang="en-US" dirty="0">
                <a:hlinkClick r:id="rId2" action="ppaction://hlinksldjump"/>
              </a:rPr>
              <a:t>spectrum </a:t>
            </a:r>
            <a:r>
              <a:rPr lang="en-US" dirty="0"/>
              <a:t>is a wavelength of 5.00 x 10</a:t>
            </a:r>
            <a:r>
              <a:rPr lang="en-US" baseline="30000" dirty="0"/>
              <a:t>-8</a:t>
            </a:r>
            <a:r>
              <a:rPr lang="en-US" dirty="0"/>
              <a:t> m?</a:t>
            </a:r>
          </a:p>
          <a:p>
            <a:pPr eaLnBrk="1" hangingPunct="1"/>
            <a:r>
              <a:rPr lang="en-US" dirty="0"/>
              <a:t>What is type of radiation when the frequency of the wave is 2.4x10</a:t>
            </a:r>
            <a:r>
              <a:rPr lang="en-US" baseline="30000" dirty="0"/>
              <a:t>10</a:t>
            </a:r>
            <a:r>
              <a:rPr lang="en-US" dirty="0"/>
              <a:t> Hz?</a:t>
            </a:r>
          </a:p>
          <a:p>
            <a:pPr eaLnBrk="1" hangingPunct="1"/>
            <a:r>
              <a:rPr lang="en-US" dirty="0"/>
              <a:t>What is the type of radiation for a frequency of 3.83 x 10</a:t>
            </a:r>
            <a:r>
              <a:rPr lang="en-US" baseline="30000" dirty="0"/>
              <a:t>10</a:t>
            </a:r>
            <a:r>
              <a:rPr lang="en-US" dirty="0"/>
              <a:t> s</a:t>
            </a:r>
            <a:r>
              <a:rPr lang="en-US" baseline="30000" dirty="0"/>
              <a:t>-1</a:t>
            </a:r>
            <a:r>
              <a:rPr lang="en-US" dirty="0"/>
              <a:t>?</a:t>
            </a:r>
          </a:p>
          <a:p>
            <a:pPr eaLnBrk="1" hangingPunct="1"/>
            <a:r>
              <a:rPr lang="en-US" dirty="0"/>
              <a:t>What is the type of radiation for a wavelength of 8.51 x 10</a:t>
            </a:r>
            <a:r>
              <a:rPr lang="en-US" baseline="30000" dirty="0"/>
              <a:t>-3</a:t>
            </a:r>
            <a:r>
              <a:rPr lang="en-US" dirty="0"/>
              <a:t> 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6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762</Words>
  <Application>Microsoft Office PowerPoint</Application>
  <PresentationFormat>Widescreen</PresentationFormat>
  <Paragraphs>79</Paragraphs>
  <Slides>17</Slides>
  <Notes>9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Garamond</vt:lpstr>
      <vt:lpstr>Symbol</vt:lpstr>
      <vt:lpstr>Times New Roman</vt:lpstr>
      <vt:lpstr>Wingdings</vt:lpstr>
      <vt:lpstr>Stream</vt:lpstr>
      <vt:lpstr>2.2 Light Objectives 2:a; 3; and 4:b</vt:lpstr>
      <vt:lpstr>Essential Questions</vt:lpstr>
      <vt:lpstr>Light</vt:lpstr>
      <vt:lpstr>Light (cont)</vt:lpstr>
      <vt:lpstr>Light (cont)</vt:lpstr>
      <vt:lpstr>Light (cont)</vt:lpstr>
      <vt:lpstr>Light (cont)</vt:lpstr>
      <vt:lpstr>Light (cont)</vt:lpstr>
      <vt:lpstr>Light Practice (cont)</vt:lpstr>
      <vt:lpstr>Light Practice (cont)</vt:lpstr>
      <vt:lpstr>Atomic Spectra</vt:lpstr>
      <vt:lpstr>Atomic Spectra (don’t need to write)</vt:lpstr>
      <vt:lpstr>Atomic Spectra (don’t need to write)</vt:lpstr>
      <vt:lpstr>Atomic Spectra (cont)</vt:lpstr>
      <vt:lpstr>Atomic Spectra</vt:lpstr>
      <vt:lpstr>Essential Questions</vt:lpstr>
      <vt:lpstr>2.2 Tracked Assignment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 Light Objectives 2:a; 3; and 4:b</dc:title>
  <dc:creator>Schow, Alison</dc:creator>
  <cp:lastModifiedBy>Schow, Alison</cp:lastModifiedBy>
  <cp:revision>1</cp:revision>
  <dcterms:created xsi:type="dcterms:W3CDTF">2019-10-02T14:30:15Z</dcterms:created>
  <dcterms:modified xsi:type="dcterms:W3CDTF">2019-10-02T14:30:26Z</dcterms:modified>
</cp:coreProperties>
</file>