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D06B4-3C61-4293-AFF7-15AD66AB86DD}" type="datetimeFigureOut">
              <a:rPr lang="en-US" smtClean="0"/>
              <a:t>10/4/2019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2A7EB-A2A5-4E65-BE1B-CE4BA0A44B11}" type="slidenum">
              <a:rPr lang="en-US" smtClean="0"/>
              <a:t>‹#›</a:t>
            </a:fld>
            <a:endParaRPr lang="en-US"/>
          </a:p>
        </p:txBody>
      </p:sp>
    </p:spTree>
    <p:extLst>
      <p:ext uri="{BB962C8B-B14F-4D97-AF65-F5344CB8AC3E}">
        <p14:creationId xmlns:p14="http://schemas.microsoft.com/office/powerpoint/2010/main" val="2630887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54936" indent="-290360" eaLnBrk="0" hangingPunct="0">
              <a:defRPr>
                <a:solidFill>
                  <a:schemeClr val="tx1"/>
                </a:solidFill>
                <a:latin typeface="Garamond" pitchFamily="18" charset="0"/>
                <a:cs typeface="Arial" charset="0"/>
              </a:defRPr>
            </a:lvl2pPr>
            <a:lvl3pPr marL="1161441" indent="-232288" eaLnBrk="0" hangingPunct="0">
              <a:defRPr>
                <a:solidFill>
                  <a:schemeClr val="tx1"/>
                </a:solidFill>
                <a:latin typeface="Garamond" pitchFamily="18" charset="0"/>
                <a:cs typeface="Arial" charset="0"/>
              </a:defRPr>
            </a:lvl3pPr>
            <a:lvl4pPr marL="1626016" indent="-232288" eaLnBrk="0" hangingPunct="0">
              <a:defRPr>
                <a:solidFill>
                  <a:schemeClr val="tx1"/>
                </a:solidFill>
                <a:latin typeface="Garamond" pitchFamily="18" charset="0"/>
                <a:cs typeface="Arial" charset="0"/>
              </a:defRPr>
            </a:lvl4pPr>
            <a:lvl5pPr marL="2090593" indent="-232288" eaLnBrk="0" hangingPunct="0">
              <a:defRPr>
                <a:solidFill>
                  <a:schemeClr val="tx1"/>
                </a:solidFill>
                <a:latin typeface="Garamond" pitchFamily="18" charset="0"/>
                <a:cs typeface="Arial" charset="0"/>
              </a:defRPr>
            </a:lvl5pPr>
            <a:lvl6pPr marL="2555168" indent="-232288" eaLnBrk="0" fontAlgn="base" hangingPunct="0">
              <a:spcBef>
                <a:spcPct val="0"/>
              </a:spcBef>
              <a:spcAft>
                <a:spcPct val="0"/>
              </a:spcAft>
              <a:defRPr>
                <a:solidFill>
                  <a:schemeClr val="tx1"/>
                </a:solidFill>
                <a:latin typeface="Garamond" pitchFamily="18" charset="0"/>
                <a:cs typeface="Arial" charset="0"/>
              </a:defRPr>
            </a:lvl6pPr>
            <a:lvl7pPr marL="3019744" indent="-232288" eaLnBrk="0" fontAlgn="base" hangingPunct="0">
              <a:spcBef>
                <a:spcPct val="0"/>
              </a:spcBef>
              <a:spcAft>
                <a:spcPct val="0"/>
              </a:spcAft>
              <a:defRPr>
                <a:solidFill>
                  <a:schemeClr val="tx1"/>
                </a:solidFill>
                <a:latin typeface="Garamond" pitchFamily="18" charset="0"/>
                <a:cs typeface="Arial" charset="0"/>
              </a:defRPr>
            </a:lvl7pPr>
            <a:lvl8pPr marL="3484322" indent="-232288" eaLnBrk="0" fontAlgn="base" hangingPunct="0">
              <a:spcBef>
                <a:spcPct val="0"/>
              </a:spcBef>
              <a:spcAft>
                <a:spcPct val="0"/>
              </a:spcAft>
              <a:defRPr>
                <a:solidFill>
                  <a:schemeClr val="tx1"/>
                </a:solidFill>
                <a:latin typeface="Garamond" pitchFamily="18" charset="0"/>
                <a:cs typeface="Arial" charset="0"/>
              </a:defRPr>
            </a:lvl8pPr>
            <a:lvl9pPr marL="3948897" indent="-232288"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D75AAC0B-C5C4-45EF-88C7-2434E319290F}" type="slidenum">
              <a:rPr lang="en-US">
                <a:solidFill>
                  <a:prstClr val="black"/>
                </a:solidFill>
                <a:latin typeface="Arial" charset="0"/>
              </a:rPr>
              <a:pPr eaLnBrk="1" hangingPunct="1"/>
              <a:t>11</a:t>
            </a:fld>
            <a:endParaRPr lang="en-US">
              <a:solidFill>
                <a:prstClr val="black"/>
              </a:solidFill>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olidFill>
                  <a:srgbClr val="000000"/>
                </a:solidFill>
                <a:cs typeface="Times New Roman" pitchFamily="18" charset="0"/>
              </a:rPr>
              <a:t>The three groups of lines in the hydrogen spectrum correspond to the transition of electrons from higher energy levels to lower energy levels. The Lyman series corresponds to the transition to the </a:t>
            </a:r>
            <a:r>
              <a:rPr lang="en-US" i="1" smtClean="0">
                <a:solidFill>
                  <a:srgbClr val="000000"/>
                </a:solidFill>
                <a:cs typeface="Times New Roman" pitchFamily="18" charset="0"/>
              </a:rPr>
              <a:t>n</a:t>
            </a:r>
            <a:r>
              <a:rPr lang="en-US" smtClean="0">
                <a:solidFill>
                  <a:srgbClr val="000000"/>
                </a:solidFill>
                <a:cs typeface="Times New Roman" pitchFamily="18" charset="0"/>
              </a:rPr>
              <a:t> </a:t>
            </a:r>
            <a:r>
              <a:rPr lang="en-US" smtClean="0">
                <a:solidFill>
                  <a:srgbClr val="000000"/>
                </a:solidFill>
                <a:cs typeface="Times New Roman" pitchFamily="18" charset="0"/>
                <a:sym typeface="Symbol" pitchFamily="18" charset="2"/>
              </a:rPr>
              <a:t></a:t>
            </a:r>
            <a:r>
              <a:rPr lang="en-US" smtClean="0">
                <a:solidFill>
                  <a:srgbClr val="000000"/>
                </a:solidFill>
                <a:cs typeface="Times New Roman" pitchFamily="18" charset="0"/>
              </a:rPr>
              <a:t> 1 energy level. The Balmer series corresponds to the transition to the </a:t>
            </a:r>
            <a:r>
              <a:rPr lang="en-US" i="1" smtClean="0">
                <a:solidFill>
                  <a:srgbClr val="000000"/>
                </a:solidFill>
                <a:cs typeface="Times New Roman" pitchFamily="18" charset="0"/>
              </a:rPr>
              <a:t>n</a:t>
            </a:r>
            <a:r>
              <a:rPr lang="en-US" smtClean="0">
                <a:solidFill>
                  <a:srgbClr val="000000"/>
                </a:solidFill>
                <a:cs typeface="Times New Roman" pitchFamily="18" charset="0"/>
              </a:rPr>
              <a:t> </a:t>
            </a:r>
            <a:r>
              <a:rPr lang="en-US" smtClean="0">
                <a:solidFill>
                  <a:srgbClr val="000000"/>
                </a:solidFill>
                <a:cs typeface="Times New Roman" pitchFamily="18" charset="0"/>
                <a:sym typeface="Symbol" pitchFamily="18" charset="2"/>
              </a:rPr>
              <a:t></a:t>
            </a:r>
            <a:r>
              <a:rPr lang="en-US" smtClean="0">
                <a:solidFill>
                  <a:srgbClr val="000000"/>
                </a:solidFill>
                <a:cs typeface="Times New Roman" pitchFamily="18" charset="0"/>
              </a:rPr>
              <a:t> 2 energy level. The Paschen series corresponds to the transition to the </a:t>
            </a:r>
            <a:r>
              <a:rPr lang="en-US" i="1" smtClean="0">
                <a:solidFill>
                  <a:srgbClr val="000000"/>
                </a:solidFill>
                <a:cs typeface="Times New Roman" pitchFamily="18" charset="0"/>
              </a:rPr>
              <a:t>n</a:t>
            </a:r>
            <a:r>
              <a:rPr lang="en-US" smtClean="0">
                <a:solidFill>
                  <a:srgbClr val="000000"/>
                </a:solidFill>
                <a:cs typeface="Times New Roman" pitchFamily="18" charset="0"/>
              </a:rPr>
              <a:t> </a:t>
            </a:r>
            <a:r>
              <a:rPr lang="en-US" smtClean="0">
                <a:solidFill>
                  <a:srgbClr val="000000"/>
                </a:solidFill>
                <a:cs typeface="Times New Roman" pitchFamily="18" charset="0"/>
                <a:sym typeface="Symbol" pitchFamily="18" charset="2"/>
              </a:rPr>
              <a:t></a:t>
            </a:r>
            <a:r>
              <a:rPr lang="en-US" smtClean="0">
                <a:solidFill>
                  <a:srgbClr val="000000"/>
                </a:solidFill>
                <a:cs typeface="Times New Roman" pitchFamily="18" charset="0"/>
              </a:rPr>
              <a:t> 3 energy level.</a:t>
            </a:r>
            <a:endParaRPr lang="en-US" smtClean="0"/>
          </a:p>
        </p:txBody>
      </p:sp>
    </p:spTree>
    <p:extLst>
      <p:ext uri="{BB962C8B-B14F-4D97-AF65-F5344CB8AC3E}">
        <p14:creationId xmlns:p14="http://schemas.microsoft.com/office/powerpoint/2010/main" val="325929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54936" indent="-290360" eaLnBrk="0" hangingPunct="0">
              <a:defRPr>
                <a:solidFill>
                  <a:schemeClr val="tx1"/>
                </a:solidFill>
                <a:latin typeface="Garamond" pitchFamily="18" charset="0"/>
                <a:cs typeface="Arial" charset="0"/>
              </a:defRPr>
            </a:lvl2pPr>
            <a:lvl3pPr marL="1161441" indent="-232288" eaLnBrk="0" hangingPunct="0">
              <a:defRPr>
                <a:solidFill>
                  <a:schemeClr val="tx1"/>
                </a:solidFill>
                <a:latin typeface="Garamond" pitchFamily="18" charset="0"/>
                <a:cs typeface="Arial" charset="0"/>
              </a:defRPr>
            </a:lvl3pPr>
            <a:lvl4pPr marL="1626016" indent="-232288" eaLnBrk="0" hangingPunct="0">
              <a:defRPr>
                <a:solidFill>
                  <a:schemeClr val="tx1"/>
                </a:solidFill>
                <a:latin typeface="Garamond" pitchFamily="18" charset="0"/>
                <a:cs typeface="Arial" charset="0"/>
              </a:defRPr>
            </a:lvl4pPr>
            <a:lvl5pPr marL="2090593" indent="-232288" eaLnBrk="0" hangingPunct="0">
              <a:defRPr>
                <a:solidFill>
                  <a:schemeClr val="tx1"/>
                </a:solidFill>
                <a:latin typeface="Garamond" pitchFamily="18" charset="0"/>
                <a:cs typeface="Arial" charset="0"/>
              </a:defRPr>
            </a:lvl5pPr>
            <a:lvl6pPr marL="2555168" indent="-232288" eaLnBrk="0" fontAlgn="base" hangingPunct="0">
              <a:spcBef>
                <a:spcPct val="0"/>
              </a:spcBef>
              <a:spcAft>
                <a:spcPct val="0"/>
              </a:spcAft>
              <a:defRPr>
                <a:solidFill>
                  <a:schemeClr val="tx1"/>
                </a:solidFill>
                <a:latin typeface="Garamond" pitchFamily="18" charset="0"/>
                <a:cs typeface="Arial" charset="0"/>
              </a:defRPr>
            </a:lvl6pPr>
            <a:lvl7pPr marL="3019744" indent="-232288" eaLnBrk="0" fontAlgn="base" hangingPunct="0">
              <a:spcBef>
                <a:spcPct val="0"/>
              </a:spcBef>
              <a:spcAft>
                <a:spcPct val="0"/>
              </a:spcAft>
              <a:defRPr>
                <a:solidFill>
                  <a:schemeClr val="tx1"/>
                </a:solidFill>
                <a:latin typeface="Garamond" pitchFamily="18" charset="0"/>
                <a:cs typeface="Arial" charset="0"/>
              </a:defRPr>
            </a:lvl7pPr>
            <a:lvl8pPr marL="3484322" indent="-232288" eaLnBrk="0" fontAlgn="base" hangingPunct="0">
              <a:spcBef>
                <a:spcPct val="0"/>
              </a:spcBef>
              <a:spcAft>
                <a:spcPct val="0"/>
              </a:spcAft>
              <a:defRPr>
                <a:solidFill>
                  <a:schemeClr val="tx1"/>
                </a:solidFill>
                <a:latin typeface="Garamond" pitchFamily="18" charset="0"/>
                <a:cs typeface="Arial" charset="0"/>
              </a:defRPr>
            </a:lvl8pPr>
            <a:lvl9pPr marL="3948897" indent="-232288"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F7F44B67-056B-4A99-BE73-586A850747DD}" type="slidenum">
              <a:rPr lang="en-US">
                <a:solidFill>
                  <a:prstClr val="black"/>
                </a:solidFill>
                <a:latin typeface="Arial" charset="0"/>
              </a:rPr>
              <a:pPr eaLnBrk="1" hangingPunct="1"/>
              <a:t>24</a:t>
            </a:fld>
            <a:endParaRPr lang="en-US">
              <a:solidFill>
                <a:prstClr val="black"/>
              </a:solidFill>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56250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54936" indent="-290360" eaLnBrk="0" hangingPunct="0">
              <a:defRPr>
                <a:solidFill>
                  <a:schemeClr val="tx1"/>
                </a:solidFill>
                <a:latin typeface="Garamond" pitchFamily="18" charset="0"/>
                <a:cs typeface="Arial" charset="0"/>
              </a:defRPr>
            </a:lvl2pPr>
            <a:lvl3pPr marL="1161441" indent="-232288" eaLnBrk="0" hangingPunct="0">
              <a:defRPr>
                <a:solidFill>
                  <a:schemeClr val="tx1"/>
                </a:solidFill>
                <a:latin typeface="Garamond" pitchFamily="18" charset="0"/>
                <a:cs typeface="Arial" charset="0"/>
              </a:defRPr>
            </a:lvl3pPr>
            <a:lvl4pPr marL="1626016" indent="-232288" eaLnBrk="0" hangingPunct="0">
              <a:defRPr>
                <a:solidFill>
                  <a:schemeClr val="tx1"/>
                </a:solidFill>
                <a:latin typeface="Garamond" pitchFamily="18" charset="0"/>
                <a:cs typeface="Arial" charset="0"/>
              </a:defRPr>
            </a:lvl4pPr>
            <a:lvl5pPr marL="2090593" indent="-232288" eaLnBrk="0" hangingPunct="0">
              <a:defRPr>
                <a:solidFill>
                  <a:schemeClr val="tx1"/>
                </a:solidFill>
                <a:latin typeface="Garamond" pitchFamily="18" charset="0"/>
                <a:cs typeface="Arial" charset="0"/>
              </a:defRPr>
            </a:lvl5pPr>
            <a:lvl6pPr marL="2555168" indent="-232288" eaLnBrk="0" fontAlgn="base" hangingPunct="0">
              <a:spcBef>
                <a:spcPct val="0"/>
              </a:spcBef>
              <a:spcAft>
                <a:spcPct val="0"/>
              </a:spcAft>
              <a:defRPr>
                <a:solidFill>
                  <a:schemeClr val="tx1"/>
                </a:solidFill>
                <a:latin typeface="Garamond" pitchFamily="18" charset="0"/>
                <a:cs typeface="Arial" charset="0"/>
              </a:defRPr>
            </a:lvl6pPr>
            <a:lvl7pPr marL="3019744" indent="-232288" eaLnBrk="0" fontAlgn="base" hangingPunct="0">
              <a:spcBef>
                <a:spcPct val="0"/>
              </a:spcBef>
              <a:spcAft>
                <a:spcPct val="0"/>
              </a:spcAft>
              <a:defRPr>
                <a:solidFill>
                  <a:schemeClr val="tx1"/>
                </a:solidFill>
                <a:latin typeface="Garamond" pitchFamily="18" charset="0"/>
                <a:cs typeface="Arial" charset="0"/>
              </a:defRPr>
            </a:lvl7pPr>
            <a:lvl8pPr marL="3484322" indent="-232288" eaLnBrk="0" fontAlgn="base" hangingPunct="0">
              <a:spcBef>
                <a:spcPct val="0"/>
              </a:spcBef>
              <a:spcAft>
                <a:spcPct val="0"/>
              </a:spcAft>
              <a:defRPr>
                <a:solidFill>
                  <a:schemeClr val="tx1"/>
                </a:solidFill>
                <a:latin typeface="Garamond" pitchFamily="18" charset="0"/>
                <a:cs typeface="Arial" charset="0"/>
              </a:defRPr>
            </a:lvl8pPr>
            <a:lvl9pPr marL="3948897" indent="-232288"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0983D05-B39C-4D5E-994F-9AD2BBF920EF}" type="slidenum">
              <a:rPr lang="en-US">
                <a:solidFill>
                  <a:prstClr val="black"/>
                </a:solidFill>
                <a:latin typeface="Arial" charset="0"/>
              </a:rPr>
              <a:pPr eaLnBrk="1" hangingPunct="1"/>
              <a:t>25</a:t>
            </a:fld>
            <a:endParaRPr lang="en-US">
              <a:solidFill>
                <a:prstClr val="black"/>
              </a:solidFill>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2639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54936" indent="-290360" eaLnBrk="0" hangingPunct="0">
              <a:defRPr>
                <a:solidFill>
                  <a:schemeClr val="tx1"/>
                </a:solidFill>
                <a:latin typeface="Garamond" pitchFamily="18" charset="0"/>
                <a:cs typeface="Arial" charset="0"/>
              </a:defRPr>
            </a:lvl2pPr>
            <a:lvl3pPr marL="1161441" indent="-232288" eaLnBrk="0" hangingPunct="0">
              <a:defRPr>
                <a:solidFill>
                  <a:schemeClr val="tx1"/>
                </a:solidFill>
                <a:latin typeface="Garamond" pitchFamily="18" charset="0"/>
                <a:cs typeface="Arial" charset="0"/>
              </a:defRPr>
            </a:lvl3pPr>
            <a:lvl4pPr marL="1626016" indent="-232288" eaLnBrk="0" hangingPunct="0">
              <a:defRPr>
                <a:solidFill>
                  <a:schemeClr val="tx1"/>
                </a:solidFill>
                <a:latin typeface="Garamond" pitchFamily="18" charset="0"/>
                <a:cs typeface="Arial" charset="0"/>
              </a:defRPr>
            </a:lvl4pPr>
            <a:lvl5pPr marL="2090593" indent="-232288" eaLnBrk="0" hangingPunct="0">
              <a:defRPr>
                <a:solidFill>
                  <a:schemeClr val="tx1"/>
                </a:solidFill>
                <a:latin typeface="Garamond" pitchFamily="18" charset="0"/>
                <a:cs typeface="Arial" charset="0"/>
              </a:defRPr>
            </a:lvl5pPr>
            <a:lvl6pPr marL="2555168" indent="-232288" eaLnBrk="0" fontAlgn="base" hangingPunct="0">
              <a:spcBef>
                <a:spcPct val="0"/>
              </a:spcBef>
              <a:spcAft>
                <a:spcPct val="0"/>
              </a:spcAft>
              <a:defRPr>
                <a:solidFill>
                  <a:schemeClr val="tx1"/>
                </a:solidFill>
                <a:latin typeface="Garamond" pitchFamily="18" charset="0"/>
                <a:cs typeface="Arial" charset="0"/>
              </a:defRPr>
            </a:lvl6pPr>
            <a:lvl7pPr marL="3019744" indent="-232288" eaLnBrk="0" fontAlgn="base" hangingPunct="0">
              <a:spcBef>
                <a:spcPct val="0"/>
              </a:spcBef>
              <a:spcAft>
                <a:spcPct val="0"/>
              </a:spcAft>
              <a:defRPr>
                <a:solidFill>
                  <a:schemeClr val="tx1"/>
                </a:solidFill>
                <a:latin typeface="Garamond" pitchFamily="18" charset="0"/>
                <a:cs typeface="Arial" charset="0"/>
              </a:defRPr>
            </a:lvl7pPr>
            <a:lvl8pPr marL="3484322" indent="-232288" eaLnBrk="0" fontAlgn="base" hangingPunct="0">
              <a:spcBef>
                <a:spcPct val="0"/>
              </a:spcBef>
              <a:spcAft>
                <a:spcPct val="0"/>
              </a:spcAft>
              <a:defRPr>
                <a:solidFill>
                  <a:schemeClr val="tx1"/>
                </a:solidFill>
                <a:latin typeface="Garamond" pitchFamily="18" charset="0"/>
                <a:cs typeface="Arial" charset="0"/>
              </a:defRPr>
            </a:lvl8pPr>
            <a:lvl9pPr marL="3948897" indent="-232288"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2EEF5F4A-1FCD-41F7-97D2-59AE559F998D}" type="slidenum">
              <a:rPr lang="en-US">
                <a:solidFill>
                  <a:prstClr val="black"/>
                </a:solidFill>
                <a:latin typeface="Arial" charset="0"/>
              </a:rPr>
              <a:pPr eaLnBrk="1" hangingPunct="1"/>
              <a:t>12</a:t>
            </a:fld>
            <a:endParaRPr lang="en-US">
              <a:solidFill>
                <a:prstClr val="black"/>
              </a:solidFill>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0104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54936" indent="-290360" eaLnBrk="0" hangingPunct="0">
              <a:defRPr>
                <a:solidFill>
                  <a:schemeClr val="tx1"/>
                </a:solidFill>
                <a:latin typeface="Garamond" pitchFamily="18" charset="0"/>
                <a:cs typeface="Arial" charset="0"/>
              </a:defRPr>
            </a:lvl2pPr>
            <a:lvl3pPr marL="1161441" indent="-232288" eaLnBrk="0" hangingPunct="0">
              <a:defRPr>
                <a:solidFill>
                  <a:schemeClr val="tx1"/>
                </a:solidFill>
                <a:latin typeface="Garamond" pitchFamily="18" charset="0"/>
                <a:cs typeface="Arial" charset="0"/>
              </a:defRPr>
            </a:lvl3pPr>
            <a:lvl4pPr marL="1626016" indent="-232288" eaLnBrk="0" hangingPunct="0">
              <a:defRPr>
                <a:solidFill>
                  <a:schemeClr val="tx1"/>
                </a:solidFill>
                <a:latin typeface="Garamond" pitchFamily="18" charset="0"/>
                <a:cs typeface="Arial" charset="0"/>
              </a:defRPr>
            </a:lvl4pPr>
            <a:lvl5pPr marL="2090593" indent="-232288" eaLnBrk="0" hangingPunct="0">
              <a:defRPr>
                <a:solidFill>
                  <a:schemeClr val="tx1"/>
                </a:solidFill>
                <a:latin typeface="Garamond" pitchFamily="18" charset="0"/>
                <a:cs typeface="Arial" charset="0"/>
              </a:defRPr>
            </a:lvl5pPr>
            <a:lvl6pPr marL="2555168" indent="-232288" eaLnBrk="0" fontAlgn="base" hangingPunct="0">
              <a:spcBef>
                <a:spcPct val="0"/>
              </a:spcBef>
              <a:spcAft>
                <a:spcPct val="0"/>
              </a:spcAft>
              <a:defRPr>
                <a:solidFill>
                  <a:schemeClr val="tx1"/>
                </a:solidFill>
                <a:latin typeface="Garamond" pitchFamily="18" charset="0"/>
                <a:cs typeface="Arial" charset="0"/>
              </a:defRPr>
            </a:lvl6pPr>
            <a:lvl7pPr marL="3019744" indent="-232288" eaLnBrk="0" fontAlgn="base" hangingPunct="0">
              <a:spcBef>
                <a:spcPct val="0"/>
              </a:spcBef>
              <a:spcAft>
                <a:spcPct val="0"/>
              </a:spcAft>
              <a:defRPr>
                <a:solidFill>
                  <a:schemeClr val="tx1"/>
                </a:solidFill>
                <a:latin typeface="Garamond" pitchFamily="18" charset="0"/>
                <a:cs typeface="Arial" charset="0"/>
              </a:defRPr>
            </a:lvl7pPr>
            <a:lvl8pPr marL="3484322" indent="-232288" eaLnBrk="0" fontAlgn="base" hangingPunct="0">
              <a:spcBef>
                <a:spcPct val="0"/>
              </a:spcBef>
              <a:spcAft>
                <a:spcPct val="0"/>
              </a:spcAft>
              <a:defRPr>
                <a:solidFill>
                  <a:schemeClr val="tx1"/>
                </a:solidFill>
                <a:latin typeface="Garamond" pitchFamily="18" charset="0"/>
                <a:cs typeface="Arial" charset="0"/>
              </a:defRPr>
            </a:lvl8pPr>
            <a:lvl9pPr marL="3948897" indent="-232288"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B76C6C6D-503D-4D12-BEF9-AE6A171099E7}" type="slidenum">
              <a:rPr lang="en-US">
                <a:solidFill>
                  <a:prstClr val="black"/>
                </a:solidFill>
                <a:latin typeface="Arial" charset="0"/>
              </a:rPr>
              <a:pPr eaLnBrk="1" hangingPunct="1"/>
              <a:t>13</a:t>
            </a:fld>
            <a:endParaRPr lang="en-US">
              <a:solidFill>
                <a:prstClr val="black"/>
              </a:solidFill>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7166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54936" indent="-290360" eaLnBrk="0" hangingPunct="0">
              <a:defRPr>
                <a:solidFill>
                  <a:schemeClr val="tx1"/>
                </a:solidFill>
                <a:latin typeface="Garamond" pitchFamily="18" charset="0"/>
                <a:cs typeface="Arial" charset="0"/>
              </a:defRPr>
            </a:lvl2pPr>
            <a:lvl3pPr marL="1161441" indent="-232288" eaLnBrk="0" hangingPunct="0">
              <a:defRPr>
                <a:solidFill>
                  <a:schemeClr val="tx1"/>
                </a:solidFill>
                <a:latin typeface="Garamond" pitchFamily="18" charset="0"/>
                <a:cs typeface="Arial" charset="0"/>
              </a:defRPr>
            </a:lvl3pPr>
            <a:lvl4pPr marL="1626016" indent="-232288" eaLnBrk="0" hangingPunct="0">
              <a:defRPr>
                <a:solidFill>
                  <a:schemeClr val="tx1"/>
                </a:solidFill>
                <a:latin typeface="Garamond" pitchFamily="18" charset="0"/>
                <a:cs typeface="Arial" charset="0"/>
              </a:defRPr>
            </a:lvl4pPr>
            <a:lvl5pPr marL="2090593" indent="-232288" eaLnBrk="0" hangingPunct="0">
              <a:defRPr>
                <a:solidFill>
                  <a:schemeClr val="tx1"/>
                </a:solidFill>
                <a:latin typeface="Garamond" pitchFamily="18" charset="0"/>
                <a:cs typeface="Arial" charset="0"/>
              </a:defRPr>
            </a:lvl5pPr>
            <a:lvl6pPr marL="2555168" indent="-232288" eaLnBrk="0" fontAlgn="base" hangingPunct="0">
              <a:spcBef>
                <a:spcPct val="0"/>
              </a:spcBef>
              <a:spcAft>
                <a:spcPct val="0"/>
              </a:spcAft>
              <a:defRPr>
                <a:solidFill>
                  <a:schemeClr val="tx1"/>
                </a:solidFill>
                <a:latin typeface="Garamond" pitchFamily="18" charset="0"/>
                <a:cs typeface="Arial" charset="0"/>
              </a:defRPr>
            </a:lvl6pPr>
            <a:lvl7pPr marL="3019744" indent="-232288" eaLnBrk="0" fontAlgn="base" hangingPunct="0">
              <a:spcBef>
                <a:spcPct val="0"/>
              </a:spcBef>
              <a:spcAft>
                <a:spcPct val="0"/>
              </a:spcAft>
              <a:defRPr>
                <a:solidFill>
                  <a:schemeClr val="tx1"/>
                </a:solidFill>
                <a:latin typeface="Garamond" pitchFamily="18" charset="0"/>
                <a:cs typeface="Arial" charset="0"/>
              </a:defRPr>
            </a:lvl7pPr>
            <a:lvl8pPr marL="3484322" indent="-232288" eaLnBrk="0" fontAlgn="base" hangingPunct="0">
              <a:spcBef>
                <a:spcPct val="0"/>
              </a:spcBef>
              <a:spcAft>
                <a:spcPct val="0"/>
              </a:spcAft>
              <a:defRPr>
                <a:solidFill>
                  <a:schemeClr val="tx1"/>
                </a:solidFill>
                <a:latin typeface="Garamond" pitchFamily="18" charset="0"/>
                <a:cs typeface="Arial" charset="0"/>
              </a:defRPr>
            </a:lvl8pPr>
            <a:lvl9pPr marL="3948897" indent="-232288"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8E8F80F0-1F09-4BBE-A510-A5BBC7F59A8A}" type="slidenum">
              <a:rPr lang="en-US">
                <a:solidFill>
                  <a:prstClr val="black"/>
                </a:solidFill>
                <a:latin typeface="Arial" charset="0"/>
              </a:rPr>
              <a:pPr eaLnBrk="1" hangingPunct="1"/>
              <a:t>14</a:t>
            </a:fld>
            <a:endParaRPr lang="en-US">
              <a:solidFill>
                <a:prstClr val="black"/>
              </a:solidFill>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0007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54936" indent="-290360" eaLnBrk="0" hangingPunct="0">
              <a:defRPr>
                <a:solidFill>
                  <a:schemeClr val="tx1"/>
                </a:solidFill>
                <a:latin typeface="Garamond" pitchFamily="18" charset="0"/>
                <a:cs typeface="Arial" charset="0"/>
              </a:defRPr>
            </a:lvl2pPr>
            <a:lvl3pPr marL="1161441" indent="-232288" eaLnBrk="0" hangingPunct="0">
              <a:defRPr>
                <a:solidFill>
                  <a:schemeClr val="tx1"/>
                </a:solidFill>
                <a:latin typeface="Garamond" pitchFamily="18" charset="0"/>
                <a:cs typeface="Arial" charset="0"/>
              </a:defRPr>
            </a:lvl3pPr>
            <a:lvl4pPr marL="1626016" indent="-232288" eaLnBrk="0" hangingPunct="0">
              <a:defRPr>
                <a:solidFill>
                  <a:schemeClr val="tx1"/>
                </a:solidFill>
                <a:latin typeface="Garamond" pitchFamily="18" charset="0"/>
                <a:cs typeface="Arial" charset="0"/>
              </a:defRPr>
            </a:lvl4pPr>
            <a:lvl5pPr marL="2090593" indent="-232288" eaLnBrk="0" hangingPunct="0">
              <a:defRPr>
                <a:solidFill>
                  <a:schemeClr val="tx1"/>
                </a:solidFill>
                <a:latin typeface="Garamond" pitchFamily="18" charset="0"/>
                <a:cs typeface="Arial" charset="0"/>
              </a:defRPr>
            </a:lvl5pPr>
            <a:lvl6pPr marL="2555168" indent="-232288" eaLnBrk="0" fontAlgn="base" hangingPunct="0">
              <a:spcBef>
                <a:spcPct val="0"/>
              </a:spcBef>
              <a:spcAft>
                <a:spcPct val="0"/>
              </a:spcAft>
              <a:defRPr>
                <a:solidFill>
                  <a:schemeClr val="tx1"/>
                </a:solidFill>
                <a:latin typeface="Garamond" pitchFamily="18" charset="0"/>
                <a:cs typeface="Arial" charset="0"/>
              </a:defRPr>
            </a:lvl6pPr>
            <a:lvl7pPr marL="3019744" indent="-232288" eaLnBrk="0" fontAlgn="base" hangingPunct="0">
              <a:spcBef>
                <a:spcPct val="0"/>
              </a:spcBef>
              <a:spcAft>
                <a:spcPct val="0"/>
              </a:spcAft>
              <a:defRPr>
                <a:solidFill>
                  <a:schemeClr val="tx1"/>
                </a:solidFill>
                <a:latin typeface="Garamond" pitchFamily="18" charset="0"/>
                <a:cs typeface="Arial" charset="0"/>
              </a:defRPr>
            </a:lvl7pPr>
            <a:lvl8pPr marL="3484322" indent="-232288" eaLnBrk="0" fontAlgn="base" hangingPunct="0">
              <a:spcBef>
                <a:spcPct val="0"/>
              </a:spcBef>
              <a:spcAft>
                <a:spcPct val="0"/>
              </a:spcAft>
              <a:defRPr>
                <a:solidFill>
                  <a:schemeClr val="tx1"/>
                </a:solidFill>
                <a:latin typeface="Garamond" pitchFamily="18" charset="0"/>
                <a:cs typeface="Arial" charset="0"/>
              </a:defRPr>
            </a:lvl8pPr>
            <a:lvl9pPr marL="3948897" indent="-232288"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93C272DF-5E79-4C11-B3A2-326246C67BB7}" type="slidenum">
              <a:rPr lang="en-US">
                <a:solidFill>
                  <a:prstClr val="black"/>
                </a:solidFill>
                <a:latin typeface="Arial" charset="0"/>
              </a:rPr>
              <a:pPr eaLnBrk="1" hangingPunct="1"/>
              <a:t>18</a:t>
            </a:fld>
            <a:endParaRPr lang="en-US">
              <a:solidFill>
                <a:prstClr val="black"/>
              </a:solidFill>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681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54936" indent="-290360" eaLnBrk="0" hangingPunct="0">
              <a:defRPr>
                <a:solidFill>
                  <a:schemeClr val="tx1"/>
                </a:solidFill>
                <a:latin typeface="Garamond" pitchFamily="18" charset="0"/>
                <a:cs typeface="Arial" charset="0"/>
              </a:defRPr>
            </a:lvl2pPr>
            <a:lvl3pPr marL="1161441" indent="-232288" eaLnBrk="0" hangingPunct="0">
              <a:defRPr>
                <a:solidFill>
                  <a:schemeClr val="tx1"/>
                </a:solidFill>
                <a:latin typeface="Garamond" pitchFamily="18" charset="0"/>
                <a:cs typeface="Arial" charset="0"/>
              </a:defRPr>
            </a:lvl3pPr>
            <a:lvl4pPr marL="1626016" indent="-232288" eaLnBrk="0" hangingPunct="0">
              <a:defRPr>
                <a:solidFill>
                  <a:schemeClr val="tx1"/>
                </a:solidFill>
                <a:latin typeface="Garamond" pitchFamily="18" charset="0"/>
                <a:cs typeface="Arial" charset="0"/>
              </a:defRPr>
            </a:lvl4pPr>
            <a:lvl5pPr marL="2090593" indent="-232288" eaLnBrk="0" hangingPunct="0">
              <a:defRPr>
                <a:solidFill>
                  <a:schemeClr val="tx1"/>
                </a:solidFill>
                <a:latin typeface="Garamond" pitchFamily="18" charset="0"/>
                <a:cs typeface="Arial" charset="0"/>
              </a:defRPr>
            </a:lvl5pPr>
            <a:lvl6pPr marL="2555168" indent="-232288" eaLnBrk="0" fontAlgn="base" hangingPunct="0">
              <a:spcBef>
                <a:spcPct val="0"/>
              </a:spcBef>
              <a:spcAft>
                <a:spcPct val="0"/>
              </a:spcAft>
              <a:defRPr>
                <a:solidFill>
                  <a:schemeClr val="tx1"/>
                </a:solidFill>
                <a:latin typeface="Garamond" pitchFamily="18" charset="0"/>
                <a:cs typeface="Arial" charset="0"/>
              </a:defRPr>
            </a:lvl6pPr>
            <a:lvl7pPr marL="3019744" indent="-232288" eaLnBrk="0" fontAlgn="base" hangingPunct="0">
              <a:spcBef>
                <a:spcPct val="0"/>
              </a:spcBef>
              <a:spcAft>
                <a:spcPct val="0"/>
              </a:spcAft>
              <a:defRPr>
                <a:solidFill>
                  <a:schemeClr val="tx1"/>
                </a:solidFill>
                <a:latin typeface="Garamond" pitchFamily="18" charset="0"/>
                <a:cs typeface="Arial" charset="0"/>
              </a:defRPr>
            </a:lvl7pPr>
            <a:lvl8pPr marL="3484322" indent="-232288" eaLnBrk="0" fontAlgn="base" hangingPunct="0">
              <a:spcBef>
                <a:spcPct val="0"/>
              </a:spcBef>
              <a:spcAft>
                <a:spcPct val="0"/>
              </a:spcAft>
              <a:defRPr>
                <a:solidFill>
                  <a:schemeClr val="tx1"/>
                </a:solidFill>
                <a:latin typeface="Garamond" pitchFamily="18" charset="0"/>
                <a:cs typeface="Arial" charset="0"/>
              </a:defRPr>
            </a:lvl8pPr>
            <a:lvl9pPr marL="3948897" indent="-232288"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D312F593-22BD-4869-923F-9726AAA712B3}" type="slidenum">
              <a:rPr lang="en-US">
                <a:solidFill>
                  <a:prstClr val="black"/>
                </a:solidFill>
                <a:latin typeface="Arial" charset="0"/>
              </a:rPr>
              <a:pPr eaLnBrk="1" hangingPunct="1"/>
              <a:t>19</a:t>
            </a:fld>
            <a:endParaRPr lang="en-US">
              <a:solidFill>
                <a:prstClr val="black"/>
              </a:solidFill>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solidFill>
                  <a:srgbClr val="000000"/>
                </a:solidFill>
              </a:rPr>
              <a:t>The electron cloud of an atom is compared here to photographs of a spinning airplane propeller. a) The airplane propeller is somewhere in the blurry region it produces in this picture, but the picture does not tell you its exact position at any instant. b) Similarly, the electron cloud of an atom represents the locations where an electron is likely to be found.</a:t>
            </a:r>
            <a:endParaRPr lang="en-US" smtClean="0"/>
          </a:p>
        </p:txBody>
      </p:sp>
    </p:spTree>
    <p:extLst>
      <p:ext uri="{BB962C8B-B14F-4D97-AF65-F5344CB8AC3E}">
        <p14:creationId xmlns:p14="http://schemas.microsoft.com/office/powerpoint/2010/main" val="3273013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54936" indent="-290360" eaLnBrk="0" hangingPunct="0">
              <a:defRPr>
                <a:solidFill>
                  <a:schemeClr val="tx1"/>
                </a:solidFill>
                <a:latin typeface="Garamond" pitchFamily="18" charset="0"/>
                <a:cs typeface="Arial" charset="0"/>
              </a:defRPr>
            </a:lvl2pPr>
            <a:lvl3pPr marL="1161441" indent="-232288" eaLnBrk="0" hangingPunct="0">
              <a:defRPr>
                <a:solidFill>
                  <a:schemeClr val="tx1"/>
                </a:solidFill>
                <a:latin typeface="Garamond" pitchFamily="18" charset="0"/>
                <a:cs typeface="Arial" charset="0"/>
              </a:defRPr>
            </a:lvl3pPr>
            <a:lvl4pPr marL="1626016" indent="-232288" eaLnBrk="0" hangingPunct="0">
              <a:defRPr>
                <a:solidFill>
                  <a:schemeClr val="tx1"/>
                </a:solidFill>
                <a:latin typeface="Garamond" pitchFamily="18" charset="0"/>
                <a:cs typeface="Arial" charset="0"/>
              </a:defRPr>
            </a:lvl4pPr>
            <a:lvl5pPr marL="2090593" indent="-232288" eaLnBrk="0" hangingPunct="0">
              <a:defRPr>
                <a:solidFill>
                  <a:schemeClr val="tx1"/>
                </a:solidFill>
                <a:latin typeface="Garamond" pitchFamily="18" charset="0"/>
                <a:cs typeface="Arial" charset="0"/>
              </a:defRPr>
            </a:lvl5pPr>
            <a:lvl6pPr marL="2555168" indent="-232288" eaLnBrk="0" fontAlgn="base" hangingPunct="0">
              <a:spcBef>
                <a:spcPct val="0"/>
              </a:spcBef>
              <a:spcAft>
                <a:spcPct val="0"/>
              </a:spcAft>
              <a:defRPr>
                <a:solidFill>
                  <a:schemeClr val="tx1"/>
                </a:solidFill>
                <a:latin typeface="Garamond" pitchFamily="18" charset="0"/>
                <a:cs typeface="Arial" charset="0"/>
              </a:defRPr>
            </a:lvl6pPr>
            <a:lvl7pPr marL="3019744" indent="-232288" eaLnBrk="0" fontAlgn="base" hangingPunct="0">
              <a:spcBef>
                <a:spcPct val="0"/>
              </a:spcBef>
              <a:spcAft>
                <a:spcPct val="0"/>
              </a:spcAft>
              <a:defRPr>
                <a:solidFill>
                  <a:schemeClr val="tx1"/>
                </a:solidFill>
                <a:latin typeface="Garamond" pitchFamily="18" charset="0"/>
                <a:cs typeface="Arial" charset="0"/>
              </a:defRPr>
            </a:lvl7pPr>
            <a:lvl8pPr marL="3484322" indent="-232288" eaLnBrk="0" fontAlgn="base" hangingPunct="0">
              <a:spcBef>
                <a:spcPct val="0"/>
              </a:spcBef>
              <a:spcAft>
                <a:spcPct val="0"/>
              </a:spcAft>
              <a:defRPr>
                <a:solidFill>
                  <a:schemeClr val="tx1"/>
                </a:solidFill>
                <a:latin typeface="Garamond" pitchFamily="18" charset="0"/>
                <a:cs typeface="Arial" charset="0"/>
              </a:defRPr>
            </a:lvl8pPr>
            <a:lvl9pPr marL="3948897" indent="-232288"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FB0EB645-4189-4945-BFA9-6172B5637A4A}" type="slidenum">
              <a:rPr lang="en-US">
                <a:solidFill>
                  <a:prstClr val="black"/>
                </a:solidFill>
                <a:latin typeface="Arial" charset="0"/>
              </a:rPr>
              <a:pPr eaLnBrk="1" hangingPunct="1"/>
              <a:t>20</a:t>
            </a:fld>
            <a:endParaRPr lang="en-US">
              <a:solidFill>
                <a:prstClr val="black"/>
              </a:solidFill>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solidFill>
                  <a:srgbClr val="000000"/>
                </a:solidFill>
              </a:rPr>
              <a:t>The electron cloud of an atom is compared here to photographs of a spinning airplane propeller. a) The airplane propeller is somewhere in the blurry region it produces in this picture, but the picture does not tell you its exact position at any instant. b) Similarly, the electron cloud of an atom represents the locations where an electron is likely to be found.</a:t>
            </a:r>
            <a:endParaRPr lang="en-US" smtClean="0"/>
          </a:p>
        </p:txBody>
      </p:sp>
    </p:spTree>
    <p:extLst>
      <p:ext uri="{BB962C8B-B14F-4D97-AF65-F5344CB8AC3E}">
        <p14:creationId xmlns:p14="http://schemas.microsoft.com/office/powerpoint/2010/main" val="4171634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54936" indent="-290360" eaLnBrk="0" hangingPunct="0">
              <a:defRPr>
                <a:solidFill>
                  <a:schemeClr val="tx1"/>
                </a:solidFill>
                <a:latin typeface="Garamond" pitchFamily="18" charset="0"/>
                <a:cs typeface="Arial" charset="0"/>
              </a:defRPr>
            </a:lvl2pPr>
            <a:lvl3pPr marL="1161441" indent="-232288" eaLnBrk="0" hangingPunct="0">
              <a:defRPr>
                <a:solidFill>
                  <a:schemeClr val="tx1"/>
                </a:solidFill>
                <a:latin typeface="Garamond" pitchFamily="18" charset="0"/>
                <a:cs typeface="Arial" charset="0"/>
              </a:defRPr>
            </a:lvl3pPr>
            <a:lvl4pPr marL="1626016" indent="-232288" eaLnBrk="0" hangingPunct="0">
              <a:defRPr>
                <a:solidFill>
                  <a:schemeClr val="tx1"/>
                </a:solidFill>
                <a:latin typeface="Garamond" pitchFamily="18" charset="0"/>
                <a:cs typeface="Arial" charset="0"/>
              </a:defRPr>
            </a:lvl4pPr>
            <a:lvl5pPr marL="2090593" indent="-232288" eaLnBrk="0" hangingPunct="0">
              <a:defRPr>
                <a:solidFill>
                  <a:schemeClr val="tx1"/>
                </a:solidFill>
                <a:latin typeface="Garamond" pitchFamily="18" charset="0"/>
                <a:cs typeface="Arial" charset="0"/>
              </a:defRPr>
            </a:lvl5pPr>
            <a:lvl6pPr marL="2555168" indent="-232288" eaLnBrk="0" fontAlgn="base" hangingPunct="0">
              <a:spcBef>
                <a:spcPct val="0"/>
              </a:spcBef>
              <a:spcAft>
                <a:spcPct val="0"/>
              </a:spcAft>
              <a:defRPr>
                <a:solidFill>
                  <a:schemeClr val="tx1"/>
                </a:solidFill>
                <a:latin typeface="Garamond" pitchFamily="18" charset="0"/>
                <a:cs typeface="Arial" charset="0"/>
              </a:defRPr>
            </a:lvl6pPr>
            <a:lvl7pPr marL="3019744" indent="-232288" eaLnBrk="0" fontAlgn="base" hangingPunct="0">
              <a:spcBef>
                <a:spcPct val="0"/>
              </a:spcBef>
              <a:spcAft>
                <a:spcPct val="0"/>
              </a:spcAft>
              <a:defRPr>
                <a:solidFill>
                  <a:schemeClr val="tx1"/>
                </a:solidFill>
                <a:latin typeface="Garamond" pitchFamily="18" charset="0"/>
                <a:cs typeface="Arial" charset="0"/>
              </a:defRPr>
            </a:lvl7pPr>
            <a:lvl8pPr marL="3484322" indent="-232288" eaLnBrk="0" fontAlgn="base" hangingPunct="0">
              <a:spcBef>
                <a:spcPct val="0"/>
              </a:spcBef>
              <a:spcAft>
                <a:spcPct val="0"/>
              </a:spcAft>
              <a:defRPr>
                <a:solidFill>
                  <a:schemeClr val="tx1"/>
                </a:solidFill>
                <a:latin typeface="Garamond" pitchFamily="18" charset="0"/>
                <a:cs typeface="Arial" charset="0"/>
              </a:defRPr>
            </a:lvl8pPr>
            <a:lvl9pPr marL="3948897" indent="-232288"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6FDD4A13-8E06-49EE-9274-E6B797E3B9DA}" type="slidenum">
              <a:rPr lang="en-US">
                <a:solidFill>
                  <a:prstClr val="black"/>
                </a:solidFill>
                <a:latin typeface="Arial" charset="0"/>
              </a:rPr>
              <a:pPr eaLnBrk="1" hangingPunct="1"/>
              <a:t>21</a:t>
            </a:fld>
            <a:endParaRPr lang="en-US">
              <a:solidFill>
                <a:prstClr val="black"/>
              </a:solidFill>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olidFill>
                  <a:srgbClr val="000000"/>
                </a:solidFill>
              </a:rPr>
              <a:t>The electron clouds for the</a:t>
            </a:r>
            <a:r>
              <a:rPr lang="en-US" i="1" smtClean="0">
                <a:solidFill>
                  <a:srgbClr val="000000"/>
                </a:solidFill>
              </a:rPr>
              <a:t> s </a:t>
            </a:r>
            <a:r>
              <a:rPr lang="en-US" smtClean="0">
                <a:solidFill>
                  <a:srgbClr val="000000"/>
                </a:solidFill>
              </a:rPr>
              <a:t>orbital and the </a:t>
            </a:r>
            <a:r>
              <a:rPr lang="en-US" i="1" smtClean="0">
                <a:solidFill>
                  <a:srgbClr val="000000"/>
                </a:solidFill>
              </a:rPr>
              <a:t>p</a:t>
            </a:r>
            <a:r>
              <a:rPr lang="en-US" smtClean="0">
                <a:solidFill>
                  <a:srgbClr val="000000"/>
                </a:solidFill>
              </a:rPr>
              <a:t> orbitals are shown here.</a:t>
            </a:r>
            <a:endParaRPr lang="en-US" smtClean="0"/>
          </a:p>
        </p:txBody>
      </p:sp>
    </p:spTree>
    <p:extLst>
      <p:ext uri="{BB962C8B-B14F-4D97-AF65-F5344CB8AC3E}">
        <p14:creationId xmlns:p14="http://schemas.microsoft.com/office/powerpoint/2010/main" val="3059955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54936" indent="-290360" eaLnBrk="0" hangingPunct="0">
              <a:defRPr>
                <a:solidFill>
                  <a:schemeClr val="tx1"/>
                </a:solidFill>
                <a:latin typeface="Garamond" pitchFamily="18" charset="0"/>
                <a:cs typeface="Arial" charset="0"/>
              </a:defRPr>
            </a:lvl2pPr>
            <a:lvl3pPr marL="1161441" indent="-232288" eaLnBrk="0" hangingPunct="0">
              <a:defRPr>
                <a:solidFill>
                  <a:schemeClr val="tx1"/>
                </a:solidFill>
                <a:latin typeface="Garamond" pitchFamily="18" charset="0"/>
                <a:cs typeface="Arial" charset="0"/>
              </a:defRPr>
            </a:lvl3pPr>
            <a:lvl4pPr marL="1626016" indent="-232288" eaLnBrk="0" hangingPunct="0">
              <a:defRPr>
                <a:solidFill>
                  <a:schemeClr val="tx1"/>
                </a:solidFill>
                <a:latin typeface="Garamond" pitchFamily="18" charset="0"/>
                <a:cs typeface="Arial" charset="0"/>
              </a:defRPr>
            </a:lvl4pPr>
            <a:lvl5pPr marL="2090593" indent="-232288" eaLnBrk="0" hangingPunct="0">
              <a:defRPr>
                <a:solidFill>
                  <a:schemeClr val="tx1"/>
                </a:solidFill>
                <a:latin typeface="Garamond" pitchFamily="18" charset="0"/>
                <a:cs typeface="Arial" charset="0"/>
              </a:defRPr>
            </a:lvl5pPr>
            <a:lvl6pPr marL="2555168" indent="-232288" eaLnBrk="0" fontAlgn="base" hangingPunct="0">
              <a:spcBef>
                <a:spcPct val="0"/>
              </a:spcBef>
              <a:spcAft>
                <a:spcPct val="0"/>
              </a:spcAft>
              <a:defRPr>
                <a:solidFill>
                  <a:schemeClr val="tx1"/>
                </a:solidFill>
                <a:latin typeface="Garamond" pitchFamily="18" charset="0"/>
                <a:cs typeface="Arial" charset="0"/>
              </a:defRPr>
            </a:lvl6pPr>
            <a:lvl7pPr marL="3019744" indent="-232288" eaLnBrk="0" fontAlgn="base" hangingPunct="0">
              <a:spcBef>
                <a:spcPct val="0"/>
              </a:spcBef>
              <a:spcAft>
                <a:spcPct val="0"/>
              </a:spcAft>
              <a:defRPr>
                <a:solidFill>
                  <a:schemeClr val="tx1"/>
                </a:solidFill>
                <a:latin typeface="Garamond" pitchFamily="18" charset="0"/>
                <a:cs typeface="Arial" charset="0"/>
              </a:defRPr>
            </a:lvl7pPr>
            <a:lvl8pPr marL="3484322" indent="-232288" eaLnBrk="0" fontAlgn="base" hangingPunct="0">
              <a:spcBef>
                <a:spcPct val="0"/>
              </a:spcBef>
              <a:spcAft>
                <a:spcPct val="0"/>
              </a:spcAft>
              <a:defRPr>
                <a:solidFill>
                  <a:schemeClr val="tx1"/>
                </a:solidFill>
                <a:latin typeface="Garamond" pitchFamily="18" charset="0"/>
                <a:cs typeface="Arial" charset="0"/>
              </a:defRPr>
            </a:lvl8pPr>
            <a:lvl9pPr marL="3948897" indent="-232288"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8529CE1E-5C40-4766-A072-33DC0C9817D2}" type="slidenum">
              <a:rPr lang="en-US">
                <a:solidFill>
                  <a:prstClr val="black"/>
                </a:solidFill>
                <a:latin typeface="Arial" charset="0"/>
              </a:rPr>
              <a:pPr eaLnBrk="1" hangingPunct="1"/>
              <a:t>22</a:t>
            </a:fld>
            <a:endParaRPr lang="en-US">
              <a:solidFill>
                <a:prstClr val="black"/>
              </a:solidFill>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olidFill>
                  <a:srgbClr val="000000"/>
                </a:solidFill>
                <a:cs typeface="Times New Roman" pitchFamily="18" charset="0"/>
              </a:rPr>
              <a:t>The </a:t>
            </a:r>
            <a:r>
              <a:rPr lang="en-US" i="1" smtClean="0">
                <a:solidFill>
                  <a:srgbClr val="000000"/>
                </a:solidFill>
                <a:cs typeface="Times New Roman" pitchFamily="18" charset="0"/>
              </a:rPr>
              <a:t>d</a:t>
            </a:r>
            <a:r>
              <a:rPr lang="en-US" smtClean="0">
                <a:solidFill>
                  <a:srgbClr val="000000"/>
                </a:solidFill>
                <a:cs typeface="Times New Roman" pitchFamily="18" charset="0"/>
              </a:rPr>
              <a:t> orbitals are illustrated here. Four of the five </a:t>
            </a:r>
            <a:r>
              <a:rPr lang="en-US" i="1" smtClean="0">
                <a:solidFill>
                  <a:srgbClr val="000000"/>
                </a:solidFill>
                <a:cs typeface="Times New Roman" pitchFamily="18" charset="0"/>
              </a:rPr>
              <a:t>d</a:t>
            </a:r>
            <a:r>
              <a:rPr lang="en-US" smtClean="0">
                <a:solidFill>
                  <a:srgbClr val="000000"/>
                </a:solidFill>
                <a:cs typeface="Times New Roman" pitchFamily="18" charset="0"/>
              </a:rPr>
              <a:t> orbitals have the same shape but different orientations in space. </a:t>
            </a:r>
            <a:r>
              <a:rPr lang="en-US" b="1" smtClean="0">
                <a:solidFill>
                  <a:srgbClr val="000000"/>
                </a:solidFill>
                <a:cs typeface="Times New Roman" pitchFamily="18" charset="0"/>
              </a:rPr>
              <a:t>Interpreting Diagrams</a:t>
            </a:r>
            <a:r>
              <a:rPr lang="en-US" smtClean="0">
                <a:solidFill>
                  <a:srgbClr val="000000"/>
                </a:solidFill>
                <a:cs typeface="Times New Roman" pitchFamily="18" charset="0"/>
              </a:rPr>
              <a:t> </a:t>
            </a:r>
            <a:r>
              <a:rPr lang="en-US" b="1" i="1" smtClean="0">
                <a:solidFill>
                  <a:srgbClr val="000000"/>
                </a:solidFill>
                <a:cs typeface="Times New Roman" pitchFamily="18" charset="0"/>
              </a:rPr>
              <a:t>How are the orientations of the d</a:t>
            </a:r>
            <a:r>
              <a:rPr lang="en-US" b="1" i="1" baseline="-25000" smtClean="0">
                <a:solidFill>
                  <a:srgbClr val="000000"/>
                </a:solidFill>
                <a:cs typeface="Times New Roman" pitchFamily="18" charset="0"/>
              </a:rPr>
              <a:t>xy</a:t>
            </a:r>
            <a:r>
              <a:rPr lang="en-US" b="1" i="1" smtClean="0">
                <a:solidFill>
                  <a:srgbClr val="000000"/>
                </a:solidFill>
                <a:cs typeface="Times New Roman" pitchFamily="18" charset="0"/>
              </a:rPr>
              <a:t> and d</a:t>
            </a:r>
            <a:r>
              <a:rPr lang="en-US" b="1" i="1" baseline="-30000" smtClean="0">
                <a:solidFill>
                  <a:srgbClr val="000000"/>
                </a:solidFill>
                <a:cs typeface="Times New Roman" pitchFamily="18" charset="0"/>
              </a:rPr>
              <a:t>x</a:t>
            </a:r>
            <a:r>
              <a:rPr lang="en-US" b="1" i="1" baseline="30000" smtClean="0">
                <a:solidFill>
                  <a:srgbClr val="000000"/>
                </a:solidFill>
                <a:cs typeface="Times New Roman" pitchFamily="18" charset="0"/>
              </a:rPr>
              <a:t>2 </a:t>
            </a:r>
            <a:r>
              <a:rPr lang="en-US" b="1" i="1" baseline="-30000" smtClean="0">
                <a:solidFill>
                  <a:srgbClr val="000000"/>
                </a:solidFill>
                <a:cs typeface="Times New Roman" pitchFamily="18" charset="0"/>
              </a:rPr>
              <a:t>–</a:t>
            </a:r>
            <a:r>
              <a:rPr lang="en-US" b="1" i="1" smtClean="0">
                <a:solidFill>
                  <a:srgbClr val="000000"/>
                </a:solidFill>
                <a:cs typeface="Times New Roman" pitchFamily="18" charset="0"/>
              </a:rPr>
              <a:t> </a:t>
            </a:r>
            <a:r>
              <a:rPr lang="en-US" b="1" i="1" baseline="-30000" smtClean="0">
                <a:solidFill>
                  <a:srgbClr val="000000"/>
                </a:solidFill>
                <a:cs typeface="Times New Roman" pitchFamily="18" charset="0"/>
              </a:rPr>
              <a:t>y</a:t>
            </a:r>
            <a:r>
              <a:rPr lang="en-US" b="1" i="1" baseline="30000" smtClean="0">
                <a:solidFill>
                  <a:srgbClr val="000000"/>
                </a:solidFill>
                <a:cs typeface="Times New Roman" pitchFamily="18" charset="0"/>
              </a:rPr>
              <a:t>2 </a:t>
            </a:r>
            <a:r>
              <a:rPr lang="en-US" b="1" i="1" smtClean="0">
                <a:solidFill>
                  <a:srgbClr val="000000"/>
                </a:solidFill>
                <a:cs typeface="Times New Roman" pitchFamily="18" charset="0"/>
              </a:rPr>
              <a:t>orbitals similar? How are they different?</a:t>
            </a:r>
            <a:r>
              <a:rPr lang="en-US" smtClean="0">
                <a:solidFill>
                  <a:srgbClr val="000000"/>
                </a:solidFill>
              </a:rPr>
              <a:t> </a:t>
            </a:r>
            <a:endParaRPr lang="en-US" smtClean="0"/>
          </a:p>
        </p:txBody>
      </p:sp>
    </p:spTree>
    <p:extLst>
      <p:ext uri="{BB962C8B-B14F-4D97-AF65-F5344CB8AC3E}">
        <p14:creationId xmlns:p14="http://schemas.microsoft.com/office/powerpoint/2010/main" val="392541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endParaRPr>
            </a:p>
          </p:txBody>
        </p:sp>
      </p:grpSp>
      <p:sp>
        <p:nvSpPr>
          <p:cNvPr id="513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6F44C4C1-D69F-4E66-971F-AE7D0ED6192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91972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AE8D4C6-1EC8-4EC2-A472-615C388EB2E0}"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359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5BD3B9A-F479-4454-90E1-105F7EAA50BD}"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69515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1FC0152-0E2B-466A-985D-1B48CBB5289E}"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3343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539312D-A85D-4B26-863B-D0E2194946FD}"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8429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B5242D8-F8F1-435C-846A-60D4EA5658E3}"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9700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8B3E8C5-3513-418F-902A-28959DEE5AA3}"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0306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30C45127-BED5-4F27-A5A6-CD6A164E15F3}"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658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F703EFD-10B0-4EB0-ABEF-27FD7D529E95}"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9553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BDC0E120-81B0-498A-945A-837D50CEF6C0}"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2440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CE64CE4-571F-42D8-904D-8D699747C143}"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8781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A435663-FCBE-4D9C-B115-BB1A6922B077}"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1807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en-US">
              <a:solidFill>
                <a:srgbClr val="FFFFFF"/>
              </a:solidFill>
            </a:endParaRPr>
          </a:p>
        </p:txBody>
      </p:sp>
      <p:sp>
        <p:nvSpPr>
          <p:cNvPr id="409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EBFE4DC1-C927-4B9D-8FFE-DAF12F18CC08}"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endParaRPr>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endParaRPr>
            </a:p>
          </p:txBody>
        </p:sp>
      </p:grpSp>
      <p:sp>
        <p:nvSpPr>
          <p:cNvPr id="410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endParaRPr lang="en-US">
              <a:solidFill>
                <a:srgbClr val="FFFFFF"/>
              </a:solidFill>
            </a:endParaRPr>
          </a:p>
        </p:txBody>
      </p:sp>
      <p:sp>
        <p:nvSpPr>
          <p:cNvPr id="411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08932301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fade">
                                      <p:cBhvr>
                                        <p:cTn id="7" dur="2000"/>
                                        <p:tgtEl>
                                          <p:spTgt spid="4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11">
                                            <p:txEl>
                                              <p:pRg st="0" end="0"/>
                                            </p:txEl>
                                          </p:spTgt>
                                        </p:tgtEl>
                                        <p:attrNameLst>
                                          <p:attrName>style.visibility</p:attrName>
                                        </p:attrNameLst>
                                      </p:cBhvr>
                                      <p:to>
                                        <p:strVal val="visible"/>
                                      </p:to>
                                    </p:set>
                                    <p:animEffect transition="in" filter="fade">
                                      <p:cBhvr>
                                        <p:cTn id="12" dur="2000"/>
                                        <p:tgtEl>
                                          <p:spTgt spid="411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11">
                                            <p:txEl>
                                              <p:pRg st="1" end="1"/>
                                            </p:txEl>
                                          </p:spTgt>
                                        </p:tgtEl>
                                        <p:attrNameLst>
                                          <p:attrName>style.visibility</p:attrName>
                                        </p:attrNameLst>
                                      </p:cBhvr>
                                      <p:to>
                                        <p:strVal val="visible"/>
                                      </p:to>
                                    </p:set>
                                    <p:animEffect transition="in" filter="fade">
                                      <p:cBhvr>
                                        <p:cTn id="15" dur="2000"/>
                                        <p:tgtEl>
                                          <p:spTgt spid="411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11">
                                            <p:txEl>
                                              <p:pRg st="2" end="2"/>
                                            </p:txEl>
                                          </p:spTgt>
                                        </p:tgtEl>
                                        <p:attrNameLst>
                                          <p:attrName>style.visibility</p:attrName>
                                        </p:attrNameLst>
                                      </p:cBhvr>
                                      <p:to>
                                        <p:strVal val="visible"/>
                                      </p:to>
                                    </p:set>
                                    <p:animEffect transition="in" filter="fade">
                                      <p:cBhvr>
                                        <p:cTn id="18" dur="2000"/>
                                        <p:tgtEl>
                                          <p:spTgt spid="411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11">
                                            <p:txEl>
                                              <p:pRg st="3" end="3"/>
                                            </p:txEl>
                                          </p:spTgt>
                                        </p:tgtEl>
                                        <p:attrNameLst>
                                          <p:attrName>style.visibility</p:attrName>
                                        </p:attrNameLst>
                                      </p:cBhvr>
                                      <p:to>
                                        <p:strVal val="visible"/>
                                      </p:to>
                                    </p:set>
                                    <p:animEffect transition="in" filter="fade">
                                      <p:cBhvr>
                                        <p:cTn id="21" dur="2000"/>
                                        <p:tgtEl>
                                          <p:spTgt spid="411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11">
                                            <p:txEl>
                                              <p:pRg st="4" end="4"/>
                                            </p:txEl>
                                          </p:spTgt>
                                        </p:tgtEl>
                                        <p:attrNameLst>
                                          <p:attrName>style.visibility</p:attrName>
                                        </p:attrNameLst>
                                      </p:cBhvr>
                                      <p:to>
                                        <p:strVal val="visible"/>
                                      </p:to>
                                    </p:set>
                                    <p:animEffect transition="in" filter="fade">
                                      <p:cBhvr>
                                        <p:cTn id="24" dur="2000"/>
                                        <p:tgtEl>
                                          <p:spTgt spid="41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p:bldP spid="4111" grpId="0" build="p">
        <p:tmplLst>
          <p:tmpl lvl="1">
            <p:tnLst>
              <p:par>
                <p:cTn presetID="10" presetClass="entr" presetSubtype="0" fill="hold" nodeType="click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fade">
                      <p:cBhvr>
                        <p:cTn dur="2000"/>
                        <p:tgtEl>
                          <p:spTgt spid="41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fade">
                      <p:cBhvr>
                        <p:cTn dur="2000"/>
                        <p:tgtEl>
                          <p:spTgt spid="411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fade">
                      <p:cBhvr>
                        <p:cTn dur="2000"/>
                        <p:tgtEl>
                          <p:spTgt spid="411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fade">
                      <p:cBhvr>
                        <p:cTn dur="2000"/>
                        <p:tgtEl>
                          <p:spTgt spid="411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fade">
                      <p:cBhvr>
                        <p:cTn dur="2000"/>
                        <p:tgtEl>
                          <p:spTgt spid="4111"/>
                        </p:tgtEl>
                      </p:cBhvr>
                    </p:animEffect>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MFPKwu5vug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p:txBody>
          <a:bodyPr/>
          <a:lstStyle/>
          <a:p>
            <a:pPr eaLnBrk="1" hangingPunct="1">
              <a:defRPr/>
            </a:pPr>
            <a:r>
              <a:rPr lang="en-US" dirty="0" smtClean="0"/>
              <a:t>2.3 Modern Atomic Structure</a:t>
            </a:r>
            <a:br>
              <a:rPr lang="en-US" dirty="0" smtClean="0"/>
            </a:br>
            <a:r>
              <a:rPr lang="en-US" dirty="0"/>
              <a:t>Objectives 1:c; 2; 4:b; 5:a-b</a:t>
            </a:r>
            <a:endParaRPr lang="en-US" dirty="0" smtClean="0"/>
          </a:p>
        </p:txBody>
      </p:sp>
    </p:spTree>
    <p:extLst>
      <p:ext uri="{BB962C8B-B14F-4D97-AF65-F5344CB8AC3E}">
        <p14:creationId xmlns:p14="http://schemas.microsoft.com/office/powerpoint/2010/main" val="4519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of </a:t>
            </a:r>
            <a:r>
              <a:rPr lang="en-US" dirty="0" smtClean="0"/>
              <a:t>Photons (</a:t>
            </a:r>
            <a:r>
              <a:rPr lang="en-US" dirty="0" err="1" smtClean="0"/>
              <a:t>cont</a:t>
            </a:r>
            <a:r>
              <a:rPr lang="en-US" dirty="0" smtClean="0"/>
              <a:t>)</a:t>
            </a:r>
            <a:endParaRPr lang="en-US" dirty="0"/>
          </a:p>
        </p:txBody>
      </p:sp>
      <p:sp>
        <p:nvSpPr>
          <p:cNvPr id="3" name="Content Placeholder 2"/>
          <p:cNvSpPr>
            <a:spLocks noGrp="1"/>
          </p:cNvSpPr>
          <p:nvPr>
            <p:ph idx="1"/>
          </p:nvPr>
        </p:nvSpPr>
        <p:spPr>
          <a:xfrm>
            <a:off x="1981200" y="1143001"/>
            <a:ext cx="8229600" cy="4525963"/>
          </a:xfrm>
        </p:spPr>
        <p:txBody>
          <a:bodyPr/>
          <a:lstStyle/>
          <a:p>
            <a:pPr eaLnBrk="1" hangingPunct="1"/>
            <a:r>
              <a:rPr lang="en-US" dirty="0" smtClean="0"/>
              <a:t>Photon </a:t>
            </a:r>
            <a:r>
              <a:rPr lang="en-US" dirty="0"/>
              <a:t>A has a frequency of 7.60 x 10</a:t>
            </a:r>
            <a:r>
              <a:rPr lang="en-US" baseline="30000" dirty="0"/>
              <a:t>6</a:t>
            </a:r>
            <a:r>
              <a:rPr lang="en-US" dirty="0"/>
              <a:t> s</a:t>
            </a:r>
            <a:r>
              <a:rPr lang="en-US" baseline="30000" dirty="0"/>
              <a:t>-1</a:t>
            </a:r>
            <a:r>
              <a:rPr lang="en-US" dirty="0"/>
              <a:t> and photon B has a frequency of 4.3 x 10</a:t>
            </a:r>
            <a:r>
              <a:rPr lang="en-US" baseline="30000" dirty="0"/>
              <a:t>11</a:t>
            </a:r>
            <a:r>
              <a:rPr lang="en-US" dirty="0"/>
              <a:t> s</a:t>
            </a:r>
            <a:r>
              <a:rPr lang="en-US" baseline="30000" dirty="0"/>
              <a:t>-1</a:t>
            </a:r>
            <a:r>
              <a:rPr lang="en-US" dirty="0"/>
              <a:t>. Which photon of light would have more energy and why</a:t>
            </a:r>
            <a:r>
              <a:rPr lang="en-US" dirty="0" smtClean="0"/>
              <a:t>?</a:t>
            </a:r>
          </a:p>
          <a:p>
            <a:pPr lvl="1" eaLnBrk="1" hangingPunct="1"/>
            <a:r>
              <a:rPr lang="en-US" dirty="0" smtClean="0"/>
              <a:t>Photon B because it has a greater frequency so it’l</a:t>
            </a:r>
            <a:r>
              <a:rPr lang="en-US" dirty="0"/>
              <a:t>l</a:t>
            </a:r>
            <a:r>
              <a:rPr lang="en-US" dirty="0" smtClean="0"/>
              <a:t> have </a:t>
            </a:r>
            <a:r>
              <a:rPr lang="en-US" dirty="0"/>
              <a:t>greater</a:t>
            </a:r>
            <a:r>
              <a:rPr lang="en-US" dirty="0" smtClean="0"/>
              <a:t> energy</a:t>
            </a:r>
            <a:endParaRPr lang="en-US" dirty="0"/>
          </a:p>
          <a:p>
            <a:pPr eaLnBrk="1" hangingPunct="1"/>
            <a:r>
              <a:rPr lang="en-US" dirty="0"/>
              <a:t>Which would have a higher amount of energy, a wave with a frequency of 5.42 x 10</a:t>
            </a:r>
            <a:r>
              <a:rPr lang="en-US" baseline="30000" dirty="0"/>
              <a:t>15</a:t>
            </a:r>
            <a:r>
              <a:rPr lang="en-US" dirty="0"/>
              <a:t> </a:t>
            </a:r>
            <a:r>
              <a:rPr lang="en-US" dirty="0" smtClean="0"/>
              <a:t>Hz</a:t>
            </a:r>
            <a:r>
              <a:rPr lang="en-US" baseline="30000" dirty="0" smtClean="0"/>
              <a:t> </a:t>
            </a:r>
            <a:r>
              <a:rPr lang="en-US" dirty="0"/>
              <a:t>or one with a frequency of 3.00 x 10</a:t>
            </a:r>
            <a:r>
              <a:rPr lang="en-US" baseline="30000" dirty="0"/>
              <a:t>21</a:t>
            </a:r>
            <a:r>
              <a:rPr lang="en-US" dirty="0"/>
              <a:t> </a:t>
            </a:r>
            <a:r>
              <a:rPr lang="en-US" dirty="0" smtClean="0"/>
              <a:t>Hz?</a:t>
            </a:r>
          </a:p>
          <a:p>
            <a:pPr lvl="1" eaLnBrk="1" hangingPunct="1"/>
            <a:r>
              <a:rPr lang="en-US" dirty="0"/>
              <a:t>3.00 x 10</a:t>
            </a:r>
            <a:r>
              <a:rPr lang="en-US" baseline="30000" dirty="0"/>
              <a:t>21</a:t>
            </a:r>
            <a:r>
              <a:rPr lang="en-US" dirty="0"/>
              <a:t> </a:t>
            </a:r>
            <a:r>
              <a:rPr lang="en-US" dirty="0" smtClean="0"/>
              <a:t>Hz; greater </a:t>
            </a:r>
            <a:r>
              <a:rPr lang="en-US" dirty="0"/>
              <a:t>frequency so it’ll have greater </a:t>
            </a:r>
            <a:r>
              <a:rPr lang="en-US" dirty="0" smtClean="0"/>
              <a:t>energy</a:t>
            </a:r>
          </a:p>
          <a:p>
            <a:pPr lvl="1" eaLnBrk="1" hangingPunct="1"/>
            <a:endParaRPr lang="en-US" dirty="0"/>
          </a:p>
          <a:p>
            <a:pPr marL="0" indent="0">
              <a:buNone/>
            </a:pPr>
            <a:endParaRPr lang="en-US" dirty="0"/>
          </a:p>
        </p:txBody>
      </p:sp>
    </p:spTree>
    <p:extLst>
      <p:ext uri="{BB962C8B-B14F-4D97-AF65-F5344CB8AC3E}">
        <p14:creationId xmlns:p14="http://schemas.microsoft.com/office/powerpoint/2010/main" val="405368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rrowheads="1"/>
          </p:cNvSpPr>
          <p:nvPr>
            <p:ph type="title"/>
          </p:nvPr>
        </p:nvSpPr>
        <p:spPr/>
        <p:txBody>
          <a:bodyPr/>
          <a:lstStyle/>
          <a:p>
            <a:pPr eaLnBrk="1" hangingPunct="1">
              <a:defRPr/>
            </a:pPr>
            <a:r>
              <a:rPr lang="en-US" dirty="0"/>
              <a:t>The Bohr </a:t>
            </a:r>
            <a:r>
              <a:rPr lang="en-US" dirty="0" smtClean="0"/>
              <a:t>Model (don’t need to know)</a:t>
            </a:r>
          </a:p>
        </p:txBody>
      </p:sp>
      <p:sp>
        <p:nvSpPr>
          <p:cNvPr id="279555" name="Rectangle 3"/>
          <p:cNvSpPr>
            <a:spLocks noGrp="1" noChangeArrowheads="1"/>
          </p:cNvSpPr>
          <p:nvPr>
            <p:ph type="body" idx="1"/>
          </p:nvPr>
        </p:nvSpPr>
        <p:spPr/>
        <p:txBody>
          <a:bodyPr/>
          <a:lstStyle/>
          <a:p>
            <a:pPr marL="0" indent="0" defTabSz="628650" eaLnBrk="1" hangingPunct="1">
              <a:tabLst>
                <a:tab pos="974725" algn="l"/>
                <a:tab pos="1198563" algn="l"/>
              </a:tabLst>
              <a:defRPr/>
            </a:pPr>
            <a:r>
              <a:rPr lang="en-US" smtClean="0"/>
              <a:t> Bohr’s model showed that the three groups of lines in the hydrogen spectrum corresponded to the transition of e</a:t>
            </a:r>
            <a:r>
              <a:rPr lang="en-US" baseline="30000" smtClean="0"/>
              <a:t>-</a:t>
            </a:r>
            <a:r>
              <a:rPr lang="en-US" smtClean="0"/>
              <a:t> from higher energy levels to lower energy levels. </a:t>
            </a:r>
          </a:p>
          <a:p>
            <a:pPr marL="0" indent="0" defTabSz="628650" eaLnBrk="1" hangingPunct="1">
              <a:tabLst>
                <a:tab pos="974725" algn="l"/>
                <a:tab pos="1198563" algn="l"/>
              </a:tabLst>
              <a:defRPr/>
            </a:pPr>
            <a:endParaRPr lang="en-US" smtClean="0"/>
          </a:p>
        </p:txBody>
      </p:sp>
      <p:pic>
        <p:nvPicPr>
          <p:cNvPr id="51204" name="Picture 4" descr="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200400"/>
            <a:ext cx="41148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130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rrowheads="1"/>
          </p:cNvSpPr>
          <p:nvPr>
            <p:ph type="title"/>
          </p:nvPr>
        </p:nvSpPr>
        <p:spPr/>
        <p:txBody>
          <a:bodyPr/>
          <a:lstStyle/>
          <a:p>
            <a:pPr eaLnBrk="1" hangingPunct="1">
              <a:defRPr/>
            </a:pPr>
            <a:r>
              <a:rPr lang="en-US" dirty="0"/>
              <a:t>The Bohr </a:t>
            </a:r>
            <a:r>
              <a:rPr lang="en-US" dirty="0" smtClean="0"/>
              <a:t>Model (</a:t>
            </a:r>
            <a:r>
              <a:rPr lang="en-US" dirty="0" err="1" smtClean="0"/>
              <a:t>cont</a:t>
            </a:r>
            <a:r>
              <a:rPr lang="en-US" dirty="0" smtClean="0"/>
              <a:t>) </a:t>
            </a:r>
          </a:p>
        </p:txBody>
      </p:sp>
      <p:sp>
        <p:nvSpPr>
          <p:cNvPr id="273411" name="Rectangle 3"/>
          <p:cNvSpPr>
            <a:spLocks noGrp="1" noChangeArrowheads="1"/>
          </p:cNvSpPr>
          <p:nvPr>
            <p:ph type="body" idx="1"/>
          </p:nvPr>
        </p:nvSpPr>
        <p:spPr/>
        <p:txBody>
          <a:bodyPr/>
          <a:lstStyle/>
          <a:p>
            <a:pPr marL="0" indent="0" defTabSz="628650" eaLnBrk="1" hangingPunct="1">
              <a:tabLst>
                <a:tab pos="1379538" algn="l"/>
                <a:tab pos="1828800" algn="l"/>
              </a:tabLst>
              <a:defRPr/>
            </a:pPr>
            <a:r>
              <a:rPr lang="en-US" dirty="0" smtClean="0"/>
              <a:t> Bohr model is based on atomic emission spectra where the different lines correspond to an electron making a specific change in energy levels.</a:t>
            </a:r>
          </a:p>
          <a:p>
            <a:pPr marL="0" indent="0" defTabSz="628650" eaLnBrk="1" hangingPunct="1">
              <a:tabLst>
                <a:tab pos="1379538" algn="l"/>
                <a:tab pos="1828800" algn="l"/>
              </a:tabLst>
              <a:defRPr/>
            </a:pPr>
            <a:r>
              <a:rPr lang="en-US" dirty="0" smtClean="0"/>
              <a:t>Which is why in the Bohr model each electron is in a </a:t>
            </a:r>
            <a:r>
              <a:rPr lang="en-US" b="1" dirty="0" smtClean="0"/>
              <a:t>fixed orbit </a:t>
            </a:r>
            <a:r>
              <a:rPr lang="en-US" dirty="0" smtClean="0"/>
              <a:t>that exists at a </a:t>
            </a:r>
            <a:r>
              <a:rPr lang="en-US" b="1" dirty="0" smtClean="0"/>
              <a:t>fixed energy level </a:t>
            </a:r>
            <a:r>
              <a:rPr lang="en-US" dirty="0" smtClean="0"/>
              <a:t>around the nucleus.</a:t>
            </a:r>
          </a:p>
          <a:p>
            <a:pPr marL="0" indent="0" defTabSz="628650" eaLnBrk="1" hangingPunct="1">
              <a:buNone/>
              <a:tabLst>
                <a:tab pos="1379538" algn="l"/>
                <a:tab pos="1828800" algn="l"/>
              </a:tabLst>
              <a:defRPr/>
            </a:pPr>
            <a:endParaRPr lang="en-US" dirty="0" smtClean="0"/>
          </a:p>
        </p:txBody>
      </p:sp>
    </p:spTree>
    <p:extLst>
      <p:ext uri="{BB962C8B-B14F-4D97-AF65-F5344CB8AC3E}">
        <p14:creationId xmlns:p14="http://schemas.microsoft.com/office/powerpoint/2010/main" val="1395639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rrowheads="1"/>
          </p:cNvSpPr>
          <p:nvPr>
            <p:ph type="title"/>
          </p:nvPr>
        </p:nvSpPr>
        <p:spPr/>
        <p:txBody>
          <a:bodyPr/>
          <a:lstStyle/>
          <a:p>
            <a:pPr eaLnBrk="1" hangingPunct="1">
              <a:defRPr/>
            </a:pPr>
            <a:r>
              <a:rPr lang="en-US" dirty="0"/>
              <a:t>The Bohr Model (</a:t>
            </a:r>
            <a:r>
              <a:rPr lang="en-US" dirty="0" err="1"/>
              <a:t>cont</a:t>
            </a:r>
            <a:r>
              <a:rPr lang="en-US" dirty="0"/>
              <a:t>)</a:t>
            </a:r>
            <a:endParaRPr lang="en-US" dirty="0" smtClean="0"/>
          </a:p>
        </p:txBody>
      </p:sp>
      <p:sp>
        <p:nvSpPr>
          <p:cNvPr id="275459" name="Rectangle 3"/>
          <p:cNvSpPr>
            <a:spLocks noGrp="1" noChangeArrowheads="1"/>
          </p:cNvSpPr>
          <p:nvPr>
            <p:ph type="body" idx="1"/>
          </p:nvPr>
        </p:nvSpPr>
        <p:spPr/>
        <p:txBody>
          <a:bodyPr/>
          <a:lstStyle/>
          <a:p>
            <a:pPr marL="0" indent="0" defTabSz="628650" eaLnBrk="1" hangingPunct="1">
              <a:tabLst>
                <a:tab pos="974725" algn="l"/>
                <a:tab pos="1198563" algn="l"/>
              </a:tabLst>
              <a:defRPr/>
            </a:pPr>
            <a:r>
              <a:rPr lang="en-US" sz="3400" dirty="0"/>
              <a:t>When the electron is in its lowest possible energy level, the electron is in its </a:t>
            </a:r>
            <a:r>
              <a:rPr lang="en-US" sz="3400" b="1" dirty="0"/>
              <a:t>ground state </a:t>
            </a:r>
          </a:p>
          <a:p>
            <a:pPr marL="0" indent="0" defTabSz="628650" eaLnBrk="1" hangingPunct="1">
              <a:tabLst>
                <a:tab pos="974725" algn="l"/>
                <a:tab pos="1198563" algn="l"/>
              </a:tabLst>
              <a:defRPr/>
            </a:pPr>
            <a:r>
              <a:rPr lang="en-US" sz="3400" dirty="0"/>
              <a:t>Any state that is above the ground state in energy is called an </a:t>
            </a:r>
            <a:r>
              <a:rPr lang="en-US" sz="3400" b="1" dirty="0"/>
              <a:t>excited state</a:t>
            </a:r>
          </a:p>
          <a:p>
            <a:pPr marL="0" indent="0" defTabSz="628650" eaLnBrk="1" hangingPunct="1">
              <a:tabLst>
                <a:tab pos="974725" algn="l"/>
                <a:tab pos="1198563" algn="l"/>
              </a:tabLst>
              <a:defRPr/>
            </a:pPr>
            <a:endParaRPr lang="en-US" sz="3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063" y="4038601"/>
            <a:ext cx="3571875" cy="1990725"/>
          </a:xfrm>
          <a:prstGeom prst="rect">
            <a:avLst/>
          </a:prstGeom>
        </p:spPr>
      </p:pic>
    </p:spTree>
    <p:extLst>
      <p:ext uri="{BB962C8B-B14F-4D97-AF65-F5344CB8AC3E}">
        <p14:creationId xmlns:p14="http://schemas.microsoft.com/office/powerpoint/2010/main" val="121270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rrowheads="1"/>
          </p:cNvSpPr>
          <p:nvPr>
            <p:ph type="title"/>
          </p:nvPr>
        </p:nvSpPr>
        <p:spPr/>
        <p:txBody>
          <a:bodyPr/>
          <a:lstStyle/>
          <a:p>
            <a:pPr eaLnBrk="1" hangingPunct="1">
              <a:defRPr/>
            </a:pPr>
            <a:r>
              <a:rPr lang="en-US" dirty="0"/>
              <a:t>The Bohr Model (</a:t>
            </a:r>
            <a:r>
              <a:rPr lang="en-US" dirty="0" err="1"/>
              <a:t>cont</a:t>
            </a:r>
            <a:r>
              <a:rPr lang="en-US" dirty="0"/>
              <a:t>)</a:t>
            </a:r>
            <a:endParaRPr lang="en-US" dirty="0" smtClean="0"/>
          </a:p>
        </p:txBody>
      </p:sp>
      <p:sp>
        <p:nvSpPr>
          <p:cNvPr id="277507" name="Rectangle 3"/>
          <p:cNvSpPr>
            <a:spLocks noGrp="1" noChangeArrowheads="1"/>
          </p:cNvSpPr>
          <p:nvPr>
            <p:ph type="body" idx="1"/>
          </p:nvPr>
        </p:nvSpPr>
        <p:spPr/>
        <p:txBody>
          <a:bodyPr/>
          <a:lstStyle/>
          <a:p>
            <a:pPr marL="0" indent="0" defTabSz="628650" eaLnBrk="1" hangingPunct="1">
              <a:lnSpc>
                <a:spcPct val="90000"/>
              </a:lnSpc>
              <a:tabLst>
                <a:tab pos="974725" algn="l"/>
                <a:tab pos="1198563" algn="l"/>
              </a:tabLst>
              <a:defRPr/>
            </a:pPr>
            <a:r>
              <a:rPr lang="en-US" sz="3400" dirty="0"/>
              <a:t>Absorbing energy raises the electron from the ground state to an excited state.</a:t>
            </a:r>
          </a:p>
          <a:p>
            <a:pPr marL="114300" lvl="1" indent="0" defTabSz="628650" eaLnBrk="1" hangingPunct="1">
              <a:lnSpc>
                <a:spcPct val="90000"/>
              </a:lnSpc>
              <a:tabLst>
                <a:tab pos="974725" algn="l"/>
                <a:tab pos="1198563" algn="l"/>
              </a:tabLst>
              <a:defRPr/>
            </a:pPr>
            <a:r>
              <a:rPr lang="en-US" sz="3000" dirty="0"/>
              <a:t>The energy absorbed has to be a quantum of energy dependent on the change in energy level</a:t>
            </a:r>
          </a:p>
          <a:p>
            <a:pPr marL="0" indent="0" defTabSz="628650" eaLnBrk="1" hangingPunct="1">
              <a:lnSpc>
                <a:spcPct val="90000"/>
              </a:lnSpc>
              <a:tabLst>
                <a:tab pos="974725" algn="l"/>
                <a:tab pos="1198563" algn="l"/>
              </a:tabLst>
              <a:defRPr/>
            </a:pPr>
            <a:r>
              <a:rPr lang="en-US" sz="3400" dirty="0"/>
              <a:t>A photon is then emitted when the electron drops back to a lower energy level.</a:t>
            </a:r>
          </a:p>
        </p:txBody>
      </p:sp>
    </p:spTree>
    <p:extLst>
      <p:ext uri="{BB962C8B-B14F-4D97-AF65-F5344CB8AC3E}">
        <p14:creationId xmlns:p14="http://schemas.microsoft.com/office/powerpoint/2010/main" val="3184838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Bohr Model (</a:t>
            </a:r>
            <a:r>
              <a:rPr lang="en-US" dirty="0" err="1"/>
              <a:t>cont</a:t>
            </a:r>
            <a:r>
              <a:rPr lang="en-US" dirty="0"/>
              <a:t>)</a:t>
            </a:r>
          </a:p>
        </p:txBody>
      </p:sp>
      <p:sp>
        <p:nvSpPr>
          <p:cNvPr id="5" name="Text Placeholder 4"/>
          <p:cNvSpPr>
            <a:spLocks noGrp="1"/>
          </p:cNvSpPr>
          <p:nvPr>
            <p:ph type="body" idx="1"/>
          </p:nvPr>
        </p:nvSpPr>
        <p:spPr/>
        <p:txBody>
          <a:bodyPr/>
          <a:lstStyle/>
          <a:p>
            <a:r>
              <a:rPr lang="en-US" dirty="0" smtClean="0"/>
              <a:t>n represents the energy level</a:t>
            </a:r>
            <a:endParaRPr lang="en-US" dirty="0"/>
          </a:p>
        </p:txBody>
      </p:sp>
      <p:sp>
        <p:nvSpPr>
          <p:cNvPr id="7" name="Content Placeholder 6"/>
          <p:cNvSpPr>
            <a:spLocks noGrp="1"/>
          </p:cNvSpPr>
          <p:nvPr>
            <p:ph sz="quarter" idx="4"/>
          </p:nvPr>
        </p:nvSpPr>
        <p:spPr>
          <a:xfrm>
            <a:off x="6096001" y="1219200"/>
            <a:ext cx="4041775" cy="3951288"/>
          </a:xfrm>
        </p:spPr>
        <p:txBody>
          <a:bodyPr/>
          <a:lstStyle/>
          <a:p>
            <a:r>
              <a:rPr lang="en-US" dirty="0" smtClean="0"/>
              <a:t>1, 4, and 5 show the absorption of a photon.</a:t>
            </a:r>
          </a:p>
          <a:p>
            <a:r>
              <a:rPr lang="en-US" dirty="0" smtClean="0"/>
              <a:t>2 shows emission of a photon of energy.</a:t>
            </a:r>
          </a:p>
          <a:p>
            <a:r>
              <a:rPr lang="en-US" dirty="0" smtClean="0"/>
              <a:t>3 would not happened because electrons must be on an energy level</a:t>
            </a:r>
          </a:p>
          <a:p>
            <a:r>
              <a:rPr lang="en-US" dirty="0" smtClean="0"/>
              <a:t>1 is absorbing more energy than 4 and 5</a:t>
            </a:r>
          </a:p>
          <a:p>
            <a:r>
              <a:rPr lang="en-US" dirty="0" smtClean="0"/>
              <a:t>If 5 absorbed an orange photon you would expect 4 to absorb </a:t>
            </a:r>
            <a:r>
              <a:rPr lang="en-US" smtClean="0"/>
              <a:t>a red </a:t>
            </a:r>
            <a:r>
              <a:rPr lang="en-US" dirty="0" smtClean="0"/>
              <a:t>photon</a:t>
            </a:r>
          </a:p>
          <a:p>
            <a:endParaRPr lang="en-US" dirty="0" smtClean="0"/>
          </a:p>
        </p:txBody>
      </p:sp>
      <p:pic>
        <p:nvPicPr>
          <p:cNvPr id="11" name="Picture 4" descr="Image result for electrons absorb photon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7014"/>
          <a:stretch/>
        </p:blipFill>
        <p:spPr bwMode="auto">
          <a:xfrm>
            <a:off x="1981200" y="2802354"/>
            <a:ext cx="3352800" cy="26963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34000" y="2802354"/>
            <a:ext cx="609600" cy="2677656"/>
          </a:xfrm>
          <a:prstGeom prst="rect">
            <a:avLst/>
          </a:prstGeom>
          <a:solidFill>
            <a:schemeClr val="tx1"/>
          </a:solidFill>
        </p:spPr>
        <p:txBody>
          <a:bodyPr wrap="square" rtlCol="0">
            <a:spAutoFit/>
          </a:bodyPr>
          <a:lstStyle/>
          <a:p>
            <a:r>
              <a:rPr lang="en-US" sz="1400" dirty="0">
                <a:solidFill>
                  <a:srgbClr val="000514"/>
                </a:solidFill>
                <a:latin typeface="Times New Roman" panose="02020603050405020304" pitchFamily="18" charset="0"/>
                <a:cs typeface="Times New Roman" panose="02020603050405020304" pitchFamily="18" charset="0"/>
              </a:rPr>
              <a:t>n = 5</a:t>
            </a:r>
          </a:p>
          <a:p>
            <a:r>
              <a:rPr lang="en-US" sz="1400" dirty="0">
                <a:solidFill>
                  <a:srgbClr val="000514"/>
                </a:solidFill>
                <a:latin typeface="Times New Roman" panose="02020603050405020304" pitchFamily="18" charset="0"/>
                <a:cs typeface="Times New Roman" panose="02020603050405020304" pitchFamily="18" charset="0"/>
              </a:rPr>
              <a:t>n = 4</a:t>
            </a:r>
          </a:p>
          <a:p>
            <a:r>
              <a:rPr lang="en-US" sz="1400" dirty="0">
                <a:solidFill>
                  <a:srgbClr val="000514"/>
                </a:solidFill>
                <a:latin typeface="Times New Roman" panose="02020603050405020304" pitchFamily="18" charset="0"/>
                <a:cs typeface="Times New Roman" panose="02020603050405020304" pitchFamily="18" charset="0"/>
              </a:rPr>
              <a:t>n = 3</a:t>
            </a:r>
          </a:p>
          <a:p>
            <a:endParaRPr lang="en-US" sz="1400" dirty="0">
              <a:solidFill>
                <a:srgbClr val="000514"/>
              </a:solidFill>
              <a:latin typeface="Times New Roman" panose="02020603050405020304" pitchFamily="18" charset="0"/>
              <a:cs typeface="Times New Roman" panose="02020603050405020304" pitchFamily="18" charset="0"/>
            </a:endParaRPr>
          </a:p>
          <a:p>
            <a:r>
              <a:rPr lang="en-US" sz="1400" dirty="0">
                <a:solidFill>
                  <a:srgbClr val="000514"/>
                </a:solidFill>
                <a:latin typeface="Times New Roman" panose="02020603050405020304" pitchFamily="18" charset="0"/>
                <a:cs typeface="Times New Roman" panose="02020603050405020304" pitchFamily="18" charset="0"/>
              </a:rPr>
              <a:t>n = 2</a:t>
            </a:r>
          </a:p>
          <a:p>
            <a:endParaRPr lang="en-US" sz="1400" dirty="0">
              <a:solidFill>
                <a:srgbClr val="000514"/>
              </a:solidFill>
              <a:latin typeface="Times New Roman" panose="02020603050405020304" pitchFamily="18" charset="0"/>
              <a:cs typeface="Times New Roman" panose="02020603050405020304" pitchFamily="18" charset="0"/>
            </a:endParaRPr>
          </a:p>
          <a:p>
            <a:endParaRPr lang="en-US" sz="1400" dirty="0">
              <a:solidFill>
                <a:srgbClr val="000514"/>
              </a:solidFill>
              <a:latin typeface="Times New Roman" panose="02020603050405020304" pitchFamily="18" charset="0"/>
              <a:cs typeface="Times New Roman" panose="02020603050405020304" pitchFamily="18" charset="0"/>
            </a:endParaRPr>
          </a:p>
          <a:p>
            <a:endParaRPr lang="en-US" sz="1400" dirty="0">
              <a:solidFill>
                <a:srgbClr val="000514"/>
              </a:solidFill>
              <a:latin typeface="Times New Roman" panose="02020603050405020304" pitchFamily="18" charset="0"/>
              <a:cs typeface="Times New Roman" panose="02020603050405020304" pitchFamily="18" charset="0"/>
            </a:endParaRPr>
          </a:p>
          <a:p>
            <a:endParaRPr lang="en-US" sz="1400" dirty="0">
              <a:solidFill>
                <a:srgbClr val="000514"/>
              </a:solidFill>
              <a:latin typeface="Times New Roman" panose="02020603050405020304" pitchFamily="18" charset="0"/>
              <a:cs typeface="Times New Roman" panose="02020603050405020304" pitchFamily="18" charset="0"/>
            </a:endParaRPr>
          </a:p>
          <a:p>
            <a:endParaRPr lang="en-US" sz="1400" dirty="0">
              <a:solidFill>
                <a:srgbClr val="000514"/>
              </a:solidFill>
              <a:latin typeface="Times New Roman" panose="02020603050405020304" pitchFamily="18" charset="0"/>
              <a:cs typeface="Times New Roman" panose="02020603050405020304" pitchFamily="18" charset="0"/>
            </a:endParaRPr>
          </a:p>
          <a:p>
            <a:endParaRPr lang="en-US" sz="1400" dirty="0">
              <a:solidFill>
                <a:srgbClr val="000514"/>
              </a:solidFill>
              <a:latin typeface="Times New Roman" panose="02020603050405020304" pitchFamily="18" charset="0"/>
              <a:cs typeface="Times New Roman" panose="02020603050405020304" pitchFamily="18" charset="0"/>
            </a:endParaRPr>
          </a:p>
          <a:p>
            <a:r>
              <a:rPr lang="en-US" sz="1400" dirty="0">
                <a:solidFill>
                  <a:srgbClr val="000514"/>
                </a:solidFill>
                <a:latin typeface="Times New Roman" panose="02020603050405020304" pitchFamily="18" charset="0"/>
                <a:cs typeface="Times New Roman" panose="02020603050405020304" pitchFamily="18" charset="0"/>
              </a:rPr>
              <a:t>n = 1</a:t>
            </a:r>
            <a:endParaRPr lang="en-US" sz="1400" dirty="0">
              <a:solidFill>
                <a:srgbClr val="000514"/>
              </a:solidFill>
              <a:latin typeface="Times New Roman" panose="02020603050405020304" pitchFamily="18" charset="0"/>
              <a:cs typeface="Times New Roman" panose="02020603050405020304" pitchFamily="18" charset="0"/>
            </a:endParaRPr>
          </a:p>
        </p:txBody>
      </p:sp>
      <p:sp>
        <p:nvSpPr>
          <p:cNvPr id="3" name="Multiply 2"/>
          <p:cNvSpPr/>
          <p:nvPr/>
        </p:nvSpPr>
        <p:spPr>
          <a:xfrm>
            <a:off x="3048000" y="4267200"/>
            <a:ext cx="381000" cy="381000"/>
          </a:xfrm>
          <a:prstGeom prst="mathMultiply">
            <a:avLst/>
          </a:prstGeom>
          <a:ln w="6350" cmpd="dbl">
            <a:beve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03057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20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20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2000"/>
                                        <p:tgtEl>
                                          <p:spTgt spid="7">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2000"/>
                                        <p:tgtEl>
                                          <p:spTgt spid="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build="p"/>
      <p:bldP spid="10"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rrowheads="1"/>
          </p:cNvSpPr>
          <p:nvPr>
            <p:ph type="title"/>
          </p:nvPr>
        </p:nvSpPr>
        <p:spPr/>
        <p:txBody>
          <a:bodyPr/>
          <a:lstStyle/>
          <a:p>
            <a:pPr eaLnBrk="1" hangingPunct="1">
              <a:defRPr/>
            </a:pPr>
            <a:r>
              <a:rPr lang="en-US" smtClean="0"/>
              <a:t>Matter Waves</a:t>
            </a:r>
          </a:p>
        </p:txBody>
      </p:sp>
      <p:sp>
        <p:nvSpPr>
          <p:cNvPr id="285699" name="Rectangle 3"/>
          <p:cNvSpPr>
            <a:spLocks noGrp="1" noChangeArrowheads="1"/>
          </p:cNvSpPr>
          <p:nvPr>
            <p:ph type="body" idx="1"/>
          </p:nvPr>
        </p:nvSpPr>
        <p:spPr/>
        <p:txBody>
          <a:bodyPr/>
          <a:lstStyle/>
          <a:p>
            <a:pPr eaLnBrk="1" hangingPunct="1">
              <a:defRPr/>
            </a:pPr>
            <a:r>
              <a:rPr lang="en-US" dirty="0" smtClean="0"/>
              <a:t>Louis de Broglie said that electrons could be considered waves confined to the space around an atomic nucleus.</a:t>
            </a:r>
            <a:endParaRPr lang="en-US" sz="1800" dirty="0"/>
          </a:p>
          <a:p>
            <a:pPr eaLnBrk="1" hangingPunct="1">
              <a:defRPr/>
            </a:pPr>
            <a:r>
              <a:rPr lang="en-US" dirty="0" smtClean="0"/>
              <a:t>The electron waves could exist only at specific frequencies that corresponded to the quantized energies of Bohr’s orbits.</a:t>
            </a:r>
          </a:p>
          <a:p>
            <a:pPr eaLnBrk="1" hangingPunct="1">
              <a:defRPr/>
            </a:pPr>
            <a:endParaRPr lang="en-US" dirty="0" smtClean="0"/>
          </a:p>
        </p:txBody>
      </p:sp>
    </p:spTree>
    <p:extLst>
      <p:ext uri="{BB962C8B-B14F-4D97-AF65-F5344CB8AC3E}">
        <p14:creationId xmlns:p14="http://schemas.microsoft.com/office/powerpoint/2010/main" val="1384983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rrowheads="1"/>
          </p:cNvSpPr>
          <p:nvPr>
            <p:ph type="title"/>
          </p:nvPr>
        </p:nvSpPr>
        <p:spPr/>
        <p:txBody>
          <a:bodyPr/>
          <a:lstStyle/>
          <a:p>
            <a:pPr eaLnBrk="1" hangingPunct="1">
              <a:defRPr/>
            </a:pPr>
            <a:r>
              <a:rPr lang="en-US" b="0" smtClean="0"/>
              <a:t>Heisenberg Uncertainty Principle</a:t>
            </a:r>
          </a:p>
        </p:txBody>
      </p:sp>
      <p:sp>
        <p:nvSpPr>
          <p:cNvPr id="286723" name="Rectangle 3"/>
          <p:cNvSpPr>
            <a:spLocks noGrp="1" noChangeArrowheads="1"/>
          </p:cNvSpPr>
          <p:nvPr>
            <p:ph type="body" idx="1"/>
          </p:nvPr>
        </p:nvSpPr>
        <p:spPr/>
        <p:txBody>
          <a:bodyPr/>
          <a:lstStyle/>
          <a:p>
            <a:pPr eaLnBrk="1" hangingPunct="1">
              <a:defRPr/>
            </a:pPr>
            <a:r>
              <a:rPr lang="en-US" dirty="0" smtClean="0"/>
              <a:t>The </a:t>
            </a:r>
            <a:r>
              <a:rPr lang="en-US" b="1" dirty="0" smtClean="0"/>
              <a:t>Heisenberg uncertainty principle</a:t>
            </a:r>
            <a:r>
              <a:rPr lang="en-US" dirty="0" smtClean="0"/>
              <a:t> states that it is impossible to determine simultaneously (at the same time) both the position and velocity of an electron or any other particle.</a:t>
            </a:r>
          </a:p>
          <a:p>
            <a:pPr eaLnBrk="1" hangingPunct="1">
              <a:defRPr/>
            </a:pPr>
            <a:r>
              <a:rPr lang="en-US" dirty="0" smtClean="0"/>
              <a:t>You can only know the velocity or the position not both</a:t>
            </a:r>
          </a:p>
          <a:p>
            <a:pPr eaLnBrk="1" hangingPunct="1">
              <a:defRPr/>
            </a:pPr>
            <a:endParaRPr lang="en-US" dirty="0" smtClean="0"/>
          </a:p>
        </p:txBody>
      </p:sp>
    </p:spTree>
    <p:extLst>
      <p:ext uri="{BB962C8B-B14F-4D97-AF65-F5344CB8AC3E}">
        <p14:creationId xmlns:p14="http://schemas.microsoft.com/office/powerpoint/2010/main" val="989499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rrowheads="1"/>
          </p:cNvSpPr>
          <p:nvPr>
            <p:ph type="title"/>
          </p:nvPr>
        </p:nvSpPr>
        <p:spPr/>
        <p:txBody>
          <a:bodyPr/>
          <a:lstStyle/>
          <a:p>
            <a:pPr eaLnBrk="1" hangingPunct="1">
              <a:defRPr/>
            </a:pPr>
            <a:r>
              <a:rPr lang="en-US" smtClean="0"/>
              <a:t>The Quantum Mechanical Model</a:t>
            </a:r>
          </a:p>
        </p:txBody>
      </p:sp>
      <p:sp>
        <p:nvSpPr>
          <p:cNvPr id="287747" name="Rectangle 3"/>
          <p:cNvSpPr>
            <a:spLocks noGrp="1" noChangeArrowheads="1"/>
          </p:cNvSpPr>
          <p:nvPr>
            <p:ph type="body" idx="1"/>
          </p:nvPr>
        </p:nvSpPr>
        <p:spPr/>
        <p:txBody>
          <a:bodyPr/>
          <a:lstStyle/>
          <a:p>
            <a:pPr defTabSz="628650" eaLnBrk="1" hangingPunct="1">
              <a:lnSpc>
                <a:spcPct val="90000"/>
              </a:lnSpc>
              <a:tabLst>
                <a:tab pos="974725" algn="l"/>
                <a:tab pos="1198563" algn="l"/>
              </a:tabLst>
              <a:defRPr/>
            </a:pPr>
            <a:r>
              <a:rPr lang="en-US" dirty="0"/>
              <a:t>T</a:t>
            </a:r>
            <a:r>
              <a:rPr lang="en-US" dirty="0" smtClean="0"/>
              <a:t>he quantum mechanical model </a:t>
            </a:r>
            <a:r>
              <a:rPr lang="en-US" dirty="0"/>
              <a:t>is based on </a:t>
            </a:r>
            <a:r>
              <a:rPr lang="en-US" dirty="0" smtClean="0"/>
              <a:t>the work of Erwin </a:t>
            </a:r>
            <a:r>
              <a:rPr lang="en-US" dirty="0"/>
              <a:t>Schrödinger </a:t>
            </a:r>
            <a:r>
              <a:rPr lang="en-US" dirty="0" smtClean="0"/>
              <a:t>and is the current model of the atom</a:t>
            </a:r>
          </a:p>
          <a:p>
            <a:pPr marL="0" indent="0" defTabSz="628650" eaLnBrk="1" hangingPunct="1">
              <a:lnSpc>
                <a:spcPct val="90000"/>
              </a:lnSpc>
              <a:tabLst>
                <a:tab pos="974725" algn="l"/>
                <a:tab pos="1198563" algn="l"/>
              </a:tabLst>
              <a:defRPr/>
            </a:pPr>
            <a:r>
              <a:rPr lang="en-US" dirty="0" smtClean="0"/>
              <a:t>The </a:t>
            </a:r>
            <a:r>
              <a:rPr lang="en-US" b="1" dirty="0"/>
              <a:t>quantum mechanical </a:t>
            </a:r>
            <a:r>
              <a:rPr lang="en-US" b="1" dirty="0" smtClean="0"/>
              <a:t>model</a:t>
            </a:r>
            <a:r>
              <a:rPr lang="en-US" dirty="0"/>
              <a:t> </a:t>
            </a:r>
            <a:r>
              <a:rPr lang="en-US" dirty="0" smtClean="0"/>
              <a:t>has electrons in </a:t>
            </a:r>
            <a:r>
              <a:rPr lang="en-US" u="sng" dirty="0" smtClean="0"/>
              <a:t>orbitals</a:t>
            </a:r>
            <a:r>
              <a:rPr lang="en-US" dirty="0" smtClean="0"/>
              <a:t> around the nucleus</a:t>
            </a:r>
          </a:p>
          <a:p>
            <a:pPr marL="0" indent="0" defTabSz="628650" eaLnBrk="1" hangingPunct="1">
              <a:lnSpc>
                <a:spcPct val="90000"/>
              </a:lnSpc>
              <a:tabLst>
                <a:tab pos="974725" algn="l"/>
                <a:tab pos="1198563" algn="l"/>
              </a:tabLst>
              <a:defRPr/>
            </a:pPr>
            <a:r>
              <a:rPr lang="en-US" dirty="0"/>
              <a:t>An </a:t>
            </a:r>
            <a:r>
              <a:rPr lang="en-US" b="1" dirty="0"/>
              <a:t>orbital</a:t>
            </a:r>
            <a:r>
              <a:rPr lang="en-US" dirty="0"/>
              <a:t> is the region of space in which there is a high probability of finding an electron</a:t>
            </a:r>
            <a:r>
              <a:rPr lang="en-US" dirty="0" smtClean="0"/>
              <a:t>.</a:t>
            </a:r>
          </a:p>
          <a:p>
            <a:pPr marL="0" indent="0" defTabSz="628650" eaLnBrk="1" hangingPunct="1">
              <a:lnSpc>
                <a:spcPct val="90000"/>
              </a:lnSpc>
              <a:tabLst>
                <a:tab pos="974725" algn="l"/>
                <a:tab pos="1198563" algn="l"/>
              </a:tabLst>
              <a:defRPr/>
            </a:pPr>
            <a:r>
              <a:rPr lang="en-US" dirty="0" smtClean="0"/>
              <a:t>There are 4 types of orbitals: s, p, d, and f</a:t>
            </a:r>
            <a:endParaRPr lang="en-US" dirty="0"/>
          </a:p>
          <a:p>
            <a:pPr marL="0" indent="0" defTabSz="628650" eaLnBrk="1" hangingPunct="1">
              <a:lnSpc>
                <a:spcPct val="90000"/>
              </a:lnSpc>
              <a:buNone/>
              <a:tabLst>
                <a:tab pos="974725" algn="l"/>
                <a:tab pos="1198563" algn="l"/>
              </a:tabLst>
              <a:defRPr/>
            </a:pPr>
            <a:endParaRPr lang="en-US" dirty="0" smtClean="0"/>
          </a:p>
        </p:txBody>
      </p:sp>
    </p:spTree>
    <p:extLst>
      <p:ext uri="{BB962C8B-B14F-4D97-AF65-F5344CB8AC3E}">
        <p14:creationId xmlns:p14="http://schemas.microsoft.com/office/powerpoint/2010/main" val="3475820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p:cNvSpPr>
            <a:spLocks noGrp="1" noRot="1" noChangeArrowheads="1"/>
          </p:cNvSpPr>
          <p:nvPr>
            <p:ph type="title"/>
          </p:nvPr>
        </p:nvSpPr>
        <p:spPr/>
        <p:txBody>
          <a:bodyPr/>
          <a:lstStyle/>
          <a:p>
            <a:pPr eaLnBrk="1" hangingPunct="1">
              <a:defRPr/>
            </a:pPr>
            <a:r>
              <a:rPr lang="en-US" dirty="0" smtClean="0"/>
              <a:t>The Quantum Mechanical </a:t>
            </a:r>
            <a:r>
              <a:rPr lang="en-US" dirty="0"/>
              <a:t>Model (don’t need to know)</a:t>
            </a:r>
            <a:endParaRPr lang="en-US" dirty="0" smtClean="0"/>
          </a:p>
        </p:txBody>
      </p:sp>
      <p:sp>
        <p:nvSpPr>
          <p:cNvPr id="289795" name="Rectangle 3"/>
          <p:cNvSpPr>
            <a:spLocks noGrp="1" noChangeArrowheads="1"/>
          </p:cNvSpPr>
          <p:nvPr>
            <p:ph type="body" idx="1"/>
          </p:nvPr>
        </p:nvSpPr>
        <p:spPr>
          <a:xfrm>
            <a:off x="1981201" y="1600201"/>
            <a:ext cx="7781925" cy="1997075"/>
          </a:xfrm>
        </p:spPr>
        <p:txBody>
          <a:bodyPr/>
          <a:lstStyle/>
          <a:p>
            <a:pPr marL="0" indent="0" defTabSz="628650" eaLnBrk="1" hangingPunct="1">
              <a:lnSpc>
                <a:spcPct val="90000"/>
              </a:lnSpc>
              <a:tabLst>
                <a:tab pos="974725" algn="l"/>
                <a:tab pos="1198563" algn="l"/>
              </a:tabLst>
              <a:defRPr/>
            </a:pPr>
            <a:r>
              <a:rPr lang="en-US" smtClean="0"/>
              <a:t>The propeller blade has the same probability of being anywhere in the blurry region, but you cannot tell its location at any instant. The electron cloud of an atom can be compared to a spinning airplane propeller.</a:t>
            </a:r>
          </a:p>
        </p:txBody>
      </p:sp>
      <p:pic>
        <p:nvPicPr>
          <p:cNvPr id="289796" name="Picture 4" descr="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40164"/>
            <a:ext cx="42672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974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9794"/>
                                        </p:tgtEl>
                                        <p:attrNameLst>
                                          <p:attrName>style.visibility</p:attrName>
                                        </p:attrNameLst>
                                      </p:cBhvr>
                                      <p:to>
                                        <p:strVal val="visible"/>
                                      </p:to>
                                    </p:set>
                                    <p:animEffect transition="in" filter="fade">
                                      <p:cBhvr>
                                        <p:cTn id="7" dur="2000"/>
                                        <p:tgtEl>
                                          <p:spTgt spid="289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9795">
                                            <p:txEl>
                                              <p:pRg st="0" end="0"/>
                                            </p:txEl>
                                          </p:spTgt>
                                        </p:tgtEl>
                                        <p:attrNameLst>
                                          <p:attrName>style.visibility</p:attrName>
                                        </p:attrNameLst>
                                      </p:cBhvr>
                                      <p:to>
                                        <p:strVal val="visible"/>
                                      </p:to>
                                    </p:set>
                                    <p:animEffect transition="in" filter="fade">
                                      <p:cBhvr>
                                        <p:cTn id="12" dur="2000"/>
                                        <p:tgtEl>
                                          <p:spTgt spid="28979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89796"/>
                                        </p:tgtEl>
                                        <p:attrNameLst>
                                          <p:attrName>style.visibility</p:attrName>
                                        </p:attrNameLst>
                                      </p:cBhvr>
                                      <p:to>
                                        <p:strVal val="visible"/>
                                      </p:to>
                                    </p:set>
                                    <p:animEffect transition="in" filter="fade">
                                      <p:cBhvr>
                                        <p:cTn id="15" dur="2000"/>
                                        <p:tgtEl>
                                          <p:spTgt spid="289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p:bldP spid="2897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rrowheads="1"/>
          </p:cNvSpPr>
          <p:nvPr>
            <p:ph type="title"/>
          </p:nvPr>
        </p:nvSpPr>
        <p:spPr/>
        <p:txBody>
          <a:bodyPr/>
          <a:lstStyle/>
          <a:p>
            <a:pPr eaLnBrk="1" hangingPunct="1">
              <a:defRPr/>
            </a:pPr>
            <a:r>
              <a:rPr lang="en-US" smtClean="0"/>
              <a:t>Essential Questions</a:t>
            </a:r>
          </a:p>
        </p:txBody>
      </p:sp>
      <p:sp>
        <p:nvSpPr>
          <p:cNvPr id="267267" name="Rectangle 3"/>
          <p:cNvSpPr>
            <a:spLocks noGrp="1" noChangeArrowheads="1"/>
          </p:cNvSpPr>
          <p:nvPr>
            <p:ph type="body" idx="1"/>
          </p:nvPr>
        </p:nvSpPr>
        <p:spPr/>
        <p:txBody>
          <a:bodyPr/>
          <a:lstStyle/>
          <a:p>
            <a:pPr eaLnBrk="1" hangingPunct="1">
              <a:defRPr/>
            </a:pPr>
            <a:r>
              <a:rPr lang="en-US" dirty="0" smtClean="0"/>
              <a:t>What is a photon?</a:t>
            </a:r>
          </a:p>
          <a:p>
            <a:pPr eaLnBrk="1" hangingPunct="1">
              <a:defRPr/>
            </a:pPr>
            <a:r>
              <a:rPr lang="en-US" dirty="0" smtClean="0"/>
              <a:t>What is the relationship between energy and frequency? Energy and wavelength?</a:t>
            </a:r>
            <a:endParaRPr lang="en-US" dirty="0"/>
          </a:p>
          <a:p>
            <a:pPr eaLnBrk="1" hangingPunct="1">
              <a:defRPr/>
            </a:pPr>
            <a:r>
              <a:rPr lang="en-US" dirty="0" smtClean="0"/>
              <a:t>How do electrons change energy levels?</a:t>
            </a:r>
          </a:p>
          <a:p>
            <a:pPr eaLnBrk="1" hangingPunct="1">
              <a:defRPr/>
            </a:pPr>
            <a:r>
              <a:rPr lang="en-US" dirty="0" smtClean="0"/>
              <a:t>What is the current model of the atom? What does it look like?</a:t>
            </a:r>
          </a:p>
          <a:p>
            <a:pPr eaLnBrk="1" hangingPunct="1">
              <a:defRPr/>
            </a:pPr>
            <a:r>
              <a:rPr lang="en-US" dirty="0" smtClean="0"/>
              <a:t>What is the difference between orbits and orbitals?</a:t>
            </a:r>
          </a:p>
          <a:p>
            <a:pPr eaLnBrk="1" hangingPunct="1">
              <a:defRPr/>
            </a:pPr>
            <a:r>
              <a:rPr lang="en-US" dirty="0" smtClean="0"/>
              <a:t>What are the different types of orbitals? </a:t>
            </a:r>
          </a:p>
          <a:p>
            <a:pPr eaLnBrk="1" hangingPunct="1">
              <a:defRPr/>
            </a:pPr>
            <a:endParaRPr lang="en-US" dirty="0" smtClean="0"/>
          </a:p>
        </p:txBody>
      </p:sp>
    </p:spTree>
    <p:extLst>
      <p:ext uri="{BB962C8B-B14F-4D97-AF65-F5344CB8AC3E}">
        <p14:creationId xmlns:p14="http://schemas.microsoft.com/office/powerpoint/2010/main" val="255315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rrowheads="1"/>
          </p:cNvSpPr>
          <p:nvPr>
            <p:ph type="title"/>
          </p:nvPr>
        </p:nvSpPr>
        <p:spPr/>
        <p:txBody>
          <a:bodyPr/>
          <a:lstStyle/>
          <a:p>
            <a:pPr eaLnBrk="1" hangingPunct="1">
              <a:defRPr/>
            </a:pPr>
            <a:r>
              <a:rPr lang="en-US" smtClean="0"/>
              <a:t>The Quantum Mechanical Model</a:t>
            </a:r>
          </a:p>
        </p:txBody>
      </p:sp>
      <p:sp>
        <p:nvSpPr>
          <p:cNvPr id="291843" name="Rectangle 3"/>
          <p:cNvSpPr>
            <a:spLocks noGrp="1" noChangeArrowheads="1"/>
          </p:cNvSpPr>
          <p:nvPr>
            <p:ph type="body" idx="1"/>
          </p:nvPr>
        </p:nvSpPr>
        <p:spPr>
          <a:xfrm>
            <a:off x="1981201" y="1600201"/>
            <a:ext cx="8005763" cy="2574925"/>
          </a:xfrm>
        </p:spPr>
        <p:txBody>
          <a:bodyPr/>
          <a:lstStyle/>
          <a:p>
            <a:pPr marL="0" indent="0" defTabSz="628650" eaLnBrk="1" hangingPunct="1">
              <a:lnSpc>
                <a:spcPct val="90000"/>
              </a:lnSpc>
              <a:tabLst>
                <a:tab pos="974725" algn="l"/>
                <a:tab pos="1198563" algn="l"/>
              </a:tabLst>
              <a:defRPr/>
            </a:pPr>
            <a:r>
              <a:rPr lang="en-US" dirty="0" smtClean="0"/>
              <a:t> </a:t>
            </a:r>
            <a:r>
              <a:rPr lang="en-US" dirty="0"/>
              <a:t>This is the current model of the atom and is shown as an electron cloud</a:t>
            </a:r>
          </a:p>
          <a:p>
            <a:pPr marL="0" indent="0" defTabSz="628650" eaLnBrk="1" hangingPunct="1">
              <a:lnSpc>
                <a:spcPct val="90000"/>
              </a:lnSpc>
              <a:tabLst>
                <a:tab pos="974725" algn="l"/>
                <a:tab pos="1198563" algn="l"/>
              </a:tabLst>
              <a:defRPr/>
            </a:pPr>
            <a:r>
              <a:rPr lang="en-US" dirty="0" smtClean="0"/>
              <a:t>The </a:t>
            </a:r>
            <a:r>
              <a:rPr lang="en-US" b="1" dirty="0" smtClean="0"/>
              <a:t>electron cloud</a:t>
            </a:r>
            <a:r>
              <a:rPr lang="en-US" dirty="0" smtClean="0"/>
              <a:t> shows the probability of finding an electron in a given location.  The denser the cloud is the more likely an electron will be in that location</a:t>
            </a:r>
          </a:p>
        </p:txBody>
      </p:sp>
      <p:pic>
        <p:nvPicPr>
          <p:cNvPr id="5" name="Picture 4" descr="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97338"/>
            <a:ext cx="3048000"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32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rrowheads="1"/>
          </p:cNvSpPr>
          <p:nvPr>
            <p:ph type="title"/>
          </p:nvPr>
        </p:nvSpPr>
        <p:spPr/>
        <p:txBody>
          <a:bodyPr/>
          <a:lstStyle/>
          <a:p>
            <a:pPr eaLnBrk="1" hangingPunct="1">
              <a:defRPr/>
            </a:pPr>
            <a:r>
              <a:rPr lang="en-US" dirty="0" smtClean="0"/>
              <a:t>Atomic </a:t>
            </a:r>
            <a:r>
              <a:rPr lang="en-US" dirty="0"/>
              <a:t>Orbitals (don’t need to know)</a:t>
            </a:r>
            <a:endParaRPr lang="en-US" dirty="0" smtClean="0"/>
          </a:p>
        </p:txBody>
      </p:sp>
      <p:sp>
        <p:nvSpPr>
          <p:cNvPr id="295939" name="Rectangle 3"/>
          <p:cNvSpPr>
            <a:spLocks noGrp="1" noChangeArrowheads="1"/>
          </p:cNvSpPr>
          <p:nvPr>
            <p:ph type="body" idx="1"/>
          </p:nvPr>
        </p:nvSpPr>
        <p:spPr/>
        <p:txBody>
          <a:bodyPr/>
          <a:lstStyle/>
          <a:p>
            <a:pPr marL="0" indent="0" defTabSz="628650" eaLnBrk="1" hangingPunct="1">
              <a:tabLst>
                <a:tab pos="974725" algn="l"/>
                <a:tab pos="1198563" algn="l"/>
              </a:tabLst>
              <a:defRPr/>
            </a:pPr>
            <a:r>
              <a:rPr lang="en-US" smtClean="0"/>
              <a:t>Different atomic orbitals are denoted by letters. The </a:t>
            </a:r>
            <a:r>
              <a:rPr lang="en-US" i="1" smtClean="0"/>
              <a:t>s</a:t>
            </a:r>
            <a:r>
              <a:rPr lang="en-US" smtClean="0"/>
              <a:t> orbitals are spherical, and </a:t>
            </a:r>
            <a:r>
              <a:rPr lang="en-US" i="1" smtClean="0"/>
              <a:t>p</a:t>
            </a:r>
            <a:r>
              <a:rPr lang="en-US" smtClean="0"/>
              <a:t> orbitals are dumbbell-shaped.</a:t>
            </a:r>
          </a:p>
        </p:txBody>
      </p:sp>
      <p:pic>
        <p:nvPicPr>
          <p:cNvPr id="295940" name="Picture 4" descr="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319464"/>
            <a:ext cx="8001000"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311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95940"/>
                                        </p:tgtEl>
                                        <p:attrNameLst>
                                          <p:attrName>style.visibility</p:attrName>
                                        </p:attrNameLst>
                                      </p:cBhvr>
                                      <p:to>
                                        <p:strVal val="visible"/>
                                      </p:to>
                                    </p:set>
                                    <p:animEffect transition="in" filter="fade">
                                      <p:cBhvr>
                                        <p:cTn id="7" dur="2000"/>
                                        <p:tgtEl>
                                          <p:spTgt spid="295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6" name="Rectangle 2"/>
          <p:cNvSpPr>
            <a:spLocks noGrp="1" noRot="1" noChangeArrowheads="1"/>
          </p:cNvSpPr>
          <p:nvPr>
            <p:ph type="title"/>
          </p:nvPr>
        </p:nvSpPr>
        <p:spPr/>
        <p:txBody>
          <a:bodyPr/>
          <a:lstStyle/>
          <a:p>
            <a:pPr eaLnBrk="1" hangingPunct="1">
              <a:defRPr/>
            </a:pPr>
            <a:r>
              <a:rPr lang="en-US" dirty="0" smtClean="0"/>
              <a:t>Atomic </a:t>
            </a:r>
            <a:r>
              <a:rPr lang="en-US" dirty="0"/>
              <a:t>Orbitals (don’t need to know)</a:t>
            </a:r>
            <a:endParaRPr lang="en-US" dirty="0" smtClean="0"/>
          </a:p>
        </p:txBody>
      </p:sp>
      <p:sp>
        <p:nvSpPr>
          <p:cNvPr id="297987" name="Rectangle 3"/>
          <p:cNvSpPr>
            <a:spLocks noGrp="1" noChangeArrowheads="1"/>
          </p:cNvSpPr>
          <p:nvPr>
            <p:ph type="body" idx="1"/>
          </p:nvPr>
        </p:nvSpPr>
        <p:spPr/>
        <p:txBody>
          <a:bodyPr/>
          <a:lstStyle/>
          <a:p>
            <a:pPr marL="0" indent="0" defTabSz="628650" eaLnBrk="1" hangingPunct="1">
              <a:tabLst>
                <a:tab pos="974725" algn="l"/>
                <a:tab pos="1198563" algn="l"/>
              </a:tabLst>
              <a:defRPr/>
            </a:pPr>
            <a:r>
              <a:rPr lang="en-US" smtClean="0"/>
              <a:t>Four of the five </a:t>
            </a:r>
            <a:r>
              <a:rPr lang="en-US" i="1" smtClean="0"/>
              <a:t>d</a:t>
            </a:r>
            <a:r>
              <a:rPr lang="en-US" smtClean="0"/>
              <a:t> orbitals have the same shape but different orientations in space.</a:t>
            </a:r>
          </a:p>
          <a:p>
            <a:pPr marL="0" indent="0" defTabSz="628650" eaLnBrk="1" hangingPunct="1">
              <a:tabLst>
                <a:tab pos="974725" algn="l"/>
                <a:tab pos="1198563" algn="l"/>
              </a:tabLst>
              <a:defRPr/>
            </a:pPr>
            <a:endParaRPr lang="en-US" smtClean="0"/>
          </a:p>
        </p:txBody>
      </p:sp>
      <p:pic>
        <p:nvPicPr>
          <p:cNvPr id="297988" name="Picture 4" descr="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984500"/>
            <a:ext cx="80772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057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7986"/>
                                        </p:tgtEl>
                                        <p:attrNameLst>
                                          <p:attrName>style.visibility</p:attrName>
                                        </p:attrNameLst>
                                      </p:cBhvr>
                                      <p:to>
                                        <p:strVal val="visible"/>
                                      </p:to>
                                    </p:set>
                                    <p:animEffect transition="in" filter="fade">
                                      <p:cBhvr>
                                        <p:cTn id="7" dur="2000"/>
                                        <p:tgtEl>
                                          <p:spTgt spid="297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987">
                                            <p:txEl>
                                              <p:pRg st="0" end="0"/>
                                            </p:txEl>
                                          </p:spTgt>
                                        </p:tgtEl>
                                        <p:attrNameLst>
                                          <p:attrName>style.visibility</p:attrName>
                                        </p:attrNameLst>
                                      </p:cBhvr>
                                      <p:to>
                                        <p:strVal val="visible"/>
                                      </p:to>
                                    </p:set>
                                    <p:animEffect transition="in" filter="fade">
                                      <p:cBhvr>
                                        <p:cTn id="12" dur="2000"/>
                                        <p:tgtEl>
                                          <p:spTgt spid="29798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97988"/>
                                        </p:tgtEl>
                                        <p:attrNameLst>
                                          <p:attrName>style.visibility</p:attrName>
                                        </p:attrNameLst>
                                      </p:cBhvr>
                                      <p:to>
                                        <p:strVal val="visible"/>
                                      </p:to>
                                    </p:set>
                                    <p:animEffect transition="in" filter="fade">
                                      <p:cBhvr>
                                        <p:cTn id="15" dur="2000"/>
                                        <p:tgtEl>
                                          <p:spTgt spid="297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229600" cy="1143000"/>
          </a:xfrm>
        </p:spPr>
        <p:txBody>
          <a:bodyPr/>
          <a:lstStyle/>
          <a:p>
            <a:pPr>
              <a:defRPr/>
            </a:pPr>
            <a:r>
              <a:rPr lang="en-US" dirty="0" smtClean="0"/>
              <a:t>Atomic </a:t>
            </a:r>
            <a:r>
              <a:rPr lang="en-US" dirty="0"/>
              <a:t>Orbitals (don’t need to know)</a:t>
            </a:r>
          </a:p>
        </p:txBody>
      </p:sp>
      <p:sp>
        <p:nvSpPr>
          <p:cNvPr id="3" name="Content Placeholder 2"/>
          <p:cNvSpPr>
            <a:spLocks noGrp="1"/>
          </p:cNvSpPr>
          <p:nvPr>
            <p:ph idx="1"/>
          </p:nvPr>
        </p:nvSpPr>
        <p:spPr>
          <a:xfrm>
            <a:off x="1981200" y="1600200"/>
            <a:ext cx="8077200" cy="1828800"/>
          </a:xfrm>
        </p:spPr>
        <p:txBody>
          <a:bodyPr/>
          <a:lstStyle/>
          <a:p>
            <a:pPr>
              <a:defRPr/>
            </a:pPr>
            <a:r>
              <a:rPr lang="en-US" dirty="0" smtClean="0"/>
              <a:t>There are seven f orbitals</a:t>
            </a:r>
            <a:r>
              <a:rPr lang="en-US" dirty="0"/>
              <a:t> </a:t>
            </a:r>
          </a:p>
        </p:txBody>
      </p:sp>
      <p:pic>
        <p:nvPicPr>
          <p:cNvPr id="108548" name="Picture 4" descr="http://upload.wikimedia.org/wikipedia/commons/b/bb/F-orbita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2819400"/>
            <a:ext cx="59848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251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8548"/>
                                        </p:tgtEl>
                                        <p:attrNameLst>
                                          <p:attrName>style.visibility</p:attrName>
                                        </p:attrNameLst>
                                      </p:cBhvr>
                                      <p:to>
                                        <p:strVal val="visible"/>
                                      </p:to>
                                    </p:set>
                                    <p:animEffect transition="in" filter="fade">
                                      <p:cBhvr>
                                        <p:cTn id="10" dur="20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rrowheads="1"/>
          </p:cNvSpPr>
          <p:nvPr>
            <p:ph type="title"/>
          </p:nvPr>
        </p:nvSpPr>
        <p:spPr/>
        <p:txBody>
          <a:bodyPr/>
          <a:lstStyle/>
          <a:p>
            <a:pPr eaLnBrk="1" hangingPunct="1">
              <a:defRPr/>
            </a:pPr>
            <a:r>
              <a:rPr lang="en-US" dirty="0" smtClean="0"/>
              <a:t>Atomic </a:t>
            </a:r>
            <a:r>
              <a:rPr lang="en-US" dirty="0"/>
              <a:t>Orbitals (don’t need to know)</a:t>
            </a:r>
            <a:endParaRPr lang="en-US" dirty="0" smtClean="0"/>
          </a:p>
        </p:txBody>
      </p:sp>
      <p:sp>
        <p:nvSpPr>
          <p:cNvPr id="300035" name="Rectangle 3"/>
          <p:cNvSpPr>
            <a:spLocks noGrp="1" noChangeArrowheads="1"/>
          </p:cNvSpPr>
          <p:nvPr>
            <p:ph type="body" idx="1"/>
          </p:nvPr>
        </p:nvSpPr>
        <p:spPr/>
        <p:txBody>
          <a:bodyPr/>
          <a:lstStyle/>
          <a:p>
            <a:pPr marL="0" indent="0" defTabSz="628650" eaLnBrk="1" hangingPunct="1">
              <a:tabLst>
                <a:tab pos="974725" algn="l"/>
                <a:tab pos="1198563" algn="l"/>
              </a:tabLst>
              <a:defRPr/>
            </a:pPr>
            <a:r>
              <a:rPr lang="en-US" smtClean="0"/>
              <a:t>The numbers and kinds of atomic orbitals depend on the energy sublevel. </a:t>
            </a:r>
          </a:p>
          <a:p>
            <a:pPr marL="465138" lvl="2" indent="44450" defTabSz="628650" eaLnBrk="1" hangingPunct="1">
              <a:tabLst>
                <a:tab pos="974725" algn="l"/>
                <a:tab pos="1198563" algn="l"/>
              </a:tabLst>
              <a:defRPr/>
            </a:pPr>
            <a:endParaRPr lang="en-US" smtClean="0"/>
          </a:p>
          <a:p>
            <a:pPr marL="0" indent="0" defTabSz="628650" eaLnBrk="1" hangingPunct="1">
              <a:tabLst>
                <a:tab pos="974725" algn="l"/>
                <a:tab pos="1198563" algn="l"/>
              </a:tabLst>
              <a:defRPr/>
            </a:pPr>
            <a:endParaRPr lang="en-US" smtClean="0"/>
          </a:p>
        </p:txBody>
      </p:sp>
      <p:pic>
        <p:nvPicPr>
          <p:cNvPr id="300036" name="Picture 4" descr="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720976"/>
            <a:ext cx="71628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315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0036"/>
                                        </p:tgtEl>
                                        <p:attrNameLst>
                                          <p:attrName>style.visibility</p:attrName>
                                        </p:attrNameLst>
                                      </p:cBhvr>
                                      <p:to>
                                        <p:strVal val="visible"/>
                                      </p:to>
                                    </p:set>
                                    <p:animEffect transition="in" filter="fade">
                                      <p:cBhvr>
                                        <p:cTn id="7" dur="2000"/>
                                        <p:tgtEl>
                                          <p:spTgt spid="300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rrowheads="1"/>
          </p:cNvSpPr>
          <p:nvPr>
            <p:ph type="title"/>
          </p:nvPr>
        </p:nvSpPr>
        <p:spPr/>
        <p:txBody>
          <a:bodyPr/>
          <a:lstStyle/>
          <a:p>
            <a:pPr eaLnBrk="1" hangingPunct="1">
              <a:defRPr/>
            </a:pPr>
            <a:r>
              <a:rPr lang="en-US" dirty="0" smtClean="0"/>
              <a:t>Atomic </a:t>
            </a:r>
            <a:r>
              <a:rPr lang="en-US" dirty="0"/>
              <a:t>Orbitals (don’t need to know)</a:t>
            </a:r>
            <a:endParaRPr lang="en-US" dirty="0" smtClean="0"/>
          </a:p>
        </p:txBody>
      </p:sp>
      <p:sp>
        <p:nvSpPr>
          <p:cNvPr id="302083" name="Rectangle 3"/>
          <p:cNvSpPr>
            <a:spLocks noGrp="1" noChangeArrowheads="1"/>
          </p:cNvSpPr>
          <p:nvPr>
            <p:ph type="body" idx="1"/>
          </p:nvPr>
        </p:nvSpPr>
        <p:spPr>
          <a:xfrm>
            <a:off x="1851025" y="1449314"/>
            <a:ext cx="8489950" cy="4848225"/>
          </a:xfrm>
        </p:spPr>
        <p:txBody>
          <a:bodyPr/>
          <a:lstStyle/>
          <a:p>
            <a:pPr marL="0" indent="0" defTabSz="628650" eaLnBrk="1" hangingPunct="1">
              <a:tabLst>
                <a:tab pos="974725" algn="l"/>
                <a:tab pos="1198563" algn="l"/>
              </a:tabLst>
              <a:defRPr/>
            </a:pPr>
            <a:r>
              <a:rPr lang="en-US" dirty="0" smtClean="0"/>
              <a:t>The number of electrons allowed in each of the first four energy levels are shown here.</a:t>
            </a:r>
          </a:p>
        </p:txBody>
      </p:sp>
      <p:pic>
        <p:nvPicPr>
          <p:cNvPr id="302084" name="Picture 4" descr="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1" y="2514600"/>
            <a:ext cx="38766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312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2084"/>
                                        </p:tgtEl>
                                        <p:attrNameLst>
                                          <p:attrName>style.visibility</p:attrName>
                                        </p:attrNameLst>
                                      </p:cBhvr>
                                      <p:to>
                                        <p:strVal val="visible"/>
                                      </p:to>
                                    </p:set>
                                    <p:animEffect transition="in" filter="fade">
                                      <p:cBhvr>
                                        <p:cTn id="7" dur="2000"/>
                                        <p:tgtEl>
                                          <p:spTgt spid="302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rrowheads="1"/>
          </p:cNvSpPr>
          <p:nvPr>
            <p:ph type="title"/>
          </p:nvPr>
        </p:nvSpPr>
        <p:spPr/>
        <p:txBody>
          <a:bodyPr/>
          <a:lstStyle/>
          <a:p>
            <a:pPr eaLnBrk="1" hangingPunct="1">
              <a:defRPr/>
            </a:pPr>
            <a:r>
              <a:rPr lang="en-US" smtClean="0"/>
              <a:t>Essential Questions</a:t>
            </a:r>
          </a:p>
        </p:txBody>
      </p:sp>
      <p:sp>
        <p:nvSpPr>
          <p:cNvPr id="304131" name="Rectangle 3"/>
          <p:cNvSpPr>
            <a:spLocks noGrp="1" noChangeArrowheads="1"/>
          </p:cNvSpPr>
          <p:nvPr>
            <p:ph type="body" idx="1"/>
          </p:nvPr>
        </p:nvSpPr>
        <p:spPr/>
        <p:txBody>
          <a:bodyPr/>
          <a:lstStyle/>
          <a:p>
            <a:pPr eaLnBrk="1" hangingPunct="1">
              <a:defRPr/>
            </a:pPr>
            <a:r>
              <a:rPr lang="en-US" dirty="0"/>
              <a:t>What is a photon?</a:t>
            </a:r>
          </a:p>
          <a:p>
            <a:pPr eaLnBrk="1" hangingPunct="1">
              <a:defRPr/>
            </a:pPr>
            <a:r>
              <a:rPr lang="en-US" dirty="0"/>
              <a:t>What is the relationship between energy and frequency? Energy and wavelength?</a:t>
            </a:r>
          </a:p>
          <a:p>
            <a:pPr eaLnBrk="1" hangingPunct="1">
              <a:defRPr/>
            </a:pPr>
            <a:r>
              <a:rPr lang="en-US" dirty="0"/>
              <a:t>How do electrons change energy levels?</a:t>
            </a:r>
          </a:p>
          <a:p>
            <a:pPr eaLnBrk="1" hangingPunct="1">
              <a:defRPr/>
            </a:pPr>
            <a:r>
              <a:rPr lang="en-US" dirty="0"/>
              <a:t>What is the current model of the atom? What does it look like?</a:t>
            </a:r>
          </a:p>
          <a:p>
            <a:pPr eaLnBrk="1" hangingPunct="1">
              <a:defRPr/>
            </a:pPr>
            <a:r>
              <a:rPr lang="en-US" dirty="0"/>
              <a:t>What is the difference between orbits and orbitals?</a:t>
            </a:r>
          </a:p>
          <a:p>
            <a:pPr eaLnBrk="1" hangingPunct="1">
              <a:defRPr/>
            </a:pPr>
            <a:r>
              <a:rPr lang="en-US" dirty="0"/>
              <a:t>What are the different types of orbitals? </a:t>
            </a:r>
          </a:p>
        </p:txBody>
      </p:sp>
    </p:spTree>
    <p:extLst>
      <p:ext uri="{BB962C8B-B14F-4D97-AF65-F5344CB8AC3E}">
        <p14:creationId xmlns:p14="http://schemas.microsoft.com/office/powerpoint/2010/main" val="1338531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p:txBody>
          <a:bodyPr/>
          <a:lstStyle/>
          <a:p>
            <a:pPr eaLnBrk="1" hangingPunct="1">
              <a:defRPr/>
            </a:pPr>
            <a:r>
              <a:rPr lang="en-US" dirty="0" smtClean="0"/>
              <a:t>2.3 Tracked Assignment</a:t>
            </a:r>
          </a:p>
        </p:txBody>
      </p:sp>
      <p:sp>
        <p:nvSpPr>
          <p:cNvPr id="171011" name="Rectangle 3"/>
          <p:cNvSpPr>
            <a:spLocks noGrp="1" noChangeArrowheads="1"/>
          </p:cNvSpPr>
          <p:nvPr>
            <p:ph type="body" idx="1"/>
          </p:nvPr>
        </p:nvSpPr>
        <p:spPr/>
        <p:txBody>
          <a:bodyPr/>
          <a:lstStyle/>
          <a:p>
            <a:pPr eaLnBrk="1" hangingPunct="1">
              <a:defRPr/>
            </a:pPr>
            <a:r>
              <a:rPr lang="en-US" dirty="0" smtClean="0"/>
              <a:t>Worksheet</a:t>
            </a:r>
          </a:p>
        </p:txBody>
      </p:sp>
    </p:spTree>
    <p:extLst>
      <p:ext uri="{BB962C8B-B14F-4D97-AF65-F5344CB8AC3E}">
        <p14:creationId xmlns:p14="http://schemas.microsoft.com/office/powerpoint/2010/main" val="3101763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fade">
                                      <p:cBhvr>
                                        <p:cTn id="7" dur="2000"/>
                                        <p:tgtEl>
                                          <p:spTgt spid="171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1011">
                                            <p:txEl>
                                              <p:pRg st="0" end="0"/>
                                            </p:txEl>
                                          </p:spTgt>
                                        </p:tgtEl>
                                        <p:attrNameLst>
                                          <p:attrName>style.visibility</p:attrName>
                                        </p:attrNameLst>
                                      </p:cBhvr>
                                      <p:to>
                                        <p:strVal val="visible"/>
                                      </p:to>
                                    </p:set>
                                    <p:animEffect transition="in" filter="fade">
                                      <p:cBhvr>
                                        <p:cTn id="12" dur="2000"/>
                                        <p:tgtEl>
                                          <p:spTgt spid="171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Rot="1" noChangeArrowheads="1"/>
          </p:cNvSpPr>
          <p:nvPr>
            <p:ph type="title"/>
          </p:nvPr>
        </p:nvSpPr>
        <p:spPr/>
        <p:txBody>
          <a:bodyPr/>
          <a:lstStyle/>
          <a:p>
            <a:pPr eaLnBrk="1" hangingPunct="1">
              <a:defRPr/>
            </a:pPr>
            <a:r>
              <a:rPr lang="en-US" smtClean="0"/>
              <a:t>Energy</a:t>
            </a:r>
          </a:p>
        </p:txBody>
      </p:sp>
      <p:sp>
        <p:nvSpPr>
          <p:cNvPr id="268291" name="Rectangle 3"/>
          <p:cNvSpPr>
            <a:spLocks noGrp="1" noChangeArrowheads="1"/>
          </p:cNvSpPr>
          <p:nvPr>
            <p:ph type="body" sz="half" idx="1"/>
          </p:nvPr>
        </p:nvSpPr>
        <p:spPr/>
        <p:txBody>
          <a:bodyPr/>
          <a:lstStyle/>
          <a:p>
            <a:pPr eaLnBrk="1" hangingPunct="1">
              <a:defRPr/>
            </a:pPr>
            <a:r>
              <a:rPr lang="en-US" sz="2800" dirty="0"/>
              <a:t>Max Planck determines that light is NOT a continuous beam of energy, but a beam of fixed amounts of energy</a:t>
            </a:r>
          </a:p>
          <a:p>
            <a:pPr eaLnBrk="1" hangingPunct="1">
              <a:defRPr/>
            </a:pPr>
            <a:r>
              <a:rPr lang="en-US" sz="2800" dirty="0"/>
              <a:t>Fixed amounts can be called quantum</a:t>
            </a:r>
          </a:p>
          <a:p>
            <a:pPr eaLnBrk="1" hangingPunct="1">
              <a:defRPr/>
            </a:pPr>
            <a:r>
              <a:rPr lang="en-US" sz="2800" dirty="0"/>
              <a:t>Energy is like a stair case increasing and decreasing in set amounts </a:t>
            </a:r>
          </a:p>
          <a:p>
            <a:pPr eaLnBrk="1" hangingPunct="1">
              <a:buFont typeface="Wingdings" pitchFamily="2" charset="2"/>
              <a:buNone/>
              <a:defRPr/>
            </a:pPr>
            <a:endParaRPr lang="en-US" sz="2800"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90309"/>
            <a:ext cx="4038600" cy="3345747"/>
          </a:xfrm>
        </p:spPr>
      </p:pic>
      <p:sp>
        <p:nvSpPr>
          <p:cNvPr id="5" name="Rectangle 4"/>
          <p:cNvSpPr/>
          <p:nvPr/>
        </p:nvSpPr>
        <p:spPr>
          <a:xfrm>
            <a:off x="7391401" y="4724400"/>
            <a:ext cx="681597" cy="923330"/>
          </a:xfrm>
          <a:prstGeom prst="rect">
            <a:avLst/>
          </a:prstGeom>
          <a:noFill/>
        </p:spPr>
        <p:txBody>
          <a:bodyPr wrap="none" lIns="91440" tIns="45720" rIns="91440" bIns="45720">
            <a:spAutoFit/>
          </a:bodyPr>
          <a:lstStyle/>
          <a:p>
            <a:pPr algn="ctr"/>
            <a:r>
              <a:rPr lang="en-US" sz="5400" b="1" spc="50" dirty="0">
                <a:ln w="0"/>
                <a:solidFill>
                  <a:srgbClr val="000514"/>
                </a:solidFill>
                <a:effectLst>
                  <a:innerShdw blurRad="63500" dist="50800" dir="13500000">
                    <a:srgbClr val="000000">
                      <a:alpha val="50000"/>
                    </a:srgbClr>
                  </a:innerShdw>
                </a:effectLst>
              </a:rPr>
              <a:t>E</a:t>
            </a:r>
            <a:endParaRPr lang="en-US" sz="5400" b="1" spc="50" dirty="0">
              <a:ln w="0"/>
              <a:solidFill>
                <a:srgbClr val="000514"/>
              </a:solidFill>
              <a:effectLst>
                <a:innerShdw blurRad="63500" dist="50800" dir="13500000">
                  <a:srgbClr val="000000">
                    <a:alpha val="50000"/>
                  </a:srgbClr>
                </a:innerShdw>
              </a:effectLst>
            </a:endParaRPr>
          </a:p>
        </p:txBody>
      </p:sp>
      <p:sp>
        <p:nvSpPr>
          <p:cNvPr id="11" name="Rectangle 10"/>
          <p:cNvSpPr/>
          <p:nvPr/>
        </p:nvSpPr>
        <p:spPr>
          <a:xfrm>
            <a:off x="8072998" y="3948881"/>
            <a:ext cx="681597" cy="923330"/>
          </a:xfrm>
          <a:prstGeom prst="rect">
            <a:avLst/>
          </a:prstGeom>
          <a:noFill/>
        </p:spPr>
        <p:txBody>
          <a:bodyPr wrap="none" lIns="91440" tIns="45720" rIns="91440" bIns="45720">
            <a:spAutoFit/>
          </a:bodyPr>
          <a:lstStyle/>
          <a:p>
            <a:pPr algn="ctr"/>
            <a:r>
              <a:rPr lang="en-US" sz="5400" b="1" spc="50" dirty="0">
                <a:ln w="0"/>
                <a:solidFill>
                  <a:srgbClr val="000514"/>
                </a:solidFill>
                <a:effectLst>
                  <a:innerShdw blurRad="63500" dist="50800" dir="13500000">
                    <a:srgbClr val="000000">
                      <a:alpha val="50000"/>
                    </a:srgbClr>
                  </a:innerShdw>
                </a:effectLst>
              </a:rPr>
              <a:t>E</a:t>
            </a:r>
            <a:endParaRPr lang="en-US" sz="5400" b="1" spc="50" dirty="0">
              <a:ln w="0"/>
              <a:solidFill>
                <a:srgbClr val="000514"/>
              </a:solidFill>
              <a:effectLst>
                <a:innerShdw blurRad="63500" dist="50800" dir="13500000">
                  <a:srgbClr val="000000">
                    <a:alpha val="50000"/>
                  </a:srgbClr>
                </a:innerShdw>
              </a:effectLst>
            </a:endParaRPr>
          </a:p>
        </p:txBody>
      </p:sp>
      <p:sp>
        <p:nvSpPr>
          <p:cNvPr id="12" name="Rectangle 11"/>
          <p:cNvSpPr/>
          <p:nvPr/>
        </p:nvSpPr>
        <p:spPr>
          <a:xfrm>
            <a:off x="8801100" y="3200400"/>
            <a:ext cx="681597" cy="923330"/>
          </a:xfrm>
          <a:prstGeom prst="rect">
            <a:avLst/>
          </a:prstGeom>
          <a:noFill/>
        </p:spPr>
        <p:txBody>
          <a:bodyPr wrap="none" lIns="91440" tIns="45720" rIns="91440" bIns="45720">
            <a:spAutoFit/>
          </a:bodyPr>
          <a:lstStyle/>
          <a:p>
            <a:pPr algn="ctr"/>
            <a:r>
              <a:rPr lang="en-US" sz="5400" b="1" spc="50" dirty="0">
                <a:ln w="0"/>
                <a:solidFill>
                  <a:srgbClr val="000514"/>
                </a:solidFill>
                <a:effectLst>
                  <a:innerShdw blurRad="63500" dist="50800" dir="13500000">
                    <a:srgbClr val="000000">
                      <a:alpha val="50000"/>
                    </a:srgbClr>
                  </a:innerShdw>
                </a:effectLst>
              </a:rPr>
              <a:t>E</a:t>
            </a:r>
            <a:endParaRPr lang="en-US" sz="5400" b="1" spc="50" dirty="0">
              <a:ln w="0"/>
              <a:solidFill>
                <a:srgbClr val="000514"/>
              </a:solidFill>
              <a:effectLst>
                <a:innerShdw blurRad="63500" dist="50800" dir="13500000">
                  <a:srgbClr val="000000">
                    <a:alpha val="50000"/>
                  </a:srgbClr>
                </a:innerShdw>
              </a:effectLst>
            </a:endParaRPr>
          </a:p>
        </p:txBody>
      </p:sp>
      <p:sp>
        <p:nvSpPr>
          <p:cNvPr id="13" name="Rectangle 12"/>
          <p:cNvSpPr/>
          <p:nvPr/>
        </p:nvSpPr>
        <p:spPr>
          <a:xfrm>
            <a:off x="9482697" y="2514600"/>
            <a:ext cx="681597" cy="923330"/>
          </a:xfrm>
          <a:prstGeom prst="rect">
            <a:avLst/>
          </a:prstGeom>
          <a:noFill/>
        </p:spPr>
        <p:txBody>
          <a:bodyPr wrap="none" lIns="91440" tIns="45720" rIns="91440" bIns="45720">
            <a:spAutoFit/>
          </a:bodyPr>
          <a:lstStyle/>
          <a:p>
            <a:pPr algn="ctr"/>
            <a:r>
              <a:rPr lang="en-US" sz="5400" b="1" spc="50" dirty="0">
                <a:ln w="0"/>
                <a:solidFill>
                  <a:srgbClr val="000514"/>
                </a:solidFill>
                <a:effectLst>
                  <a:innerShdw blurRad="63500" dist="50800" dir="13500000">
                    <a:srgbClr val="000000">
                      <a:alpha val="50000"/>
                    </a:srgbClr>
                  </a:innerShdw>
                </a:effectLst>
              </a:rPr>
              <a:t>E</a:t>
            </a:r>
            <a:endParaRPr lang="en-US" sz="5400" b="1" spc="50" dirty="0">
              <a:ln w="0"/>
              <a:solidFill>
                <a:srgbClr val="000514"/>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46280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8290"/>
                                        </p:tgtEl>
                                        <p:attrNameLst>
                                          <p:attrName>style.visibility</p:attrName>
                                        </p:attrNameLst>
                                      </p:cBhvr>
                                      <p:to>
                                        <p:strVal val="visible"/>
                                      </p:to>
                                    </p:set>
                                    <p:animEffect transition="in" filter="fade">
                                      <p:cBhvr>
                                        <p:cTn id="7" dur="2000"/>
                                        <p:tgtEl>
                                          <p:spTgt spid="268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8291">
                                            <p:txEl>
                                              <p:pRg st="0" end="0"/>
                                            </p:txEl>
                                          </p:spTgt>
                                        </p:tgtEl>
                                        <p:attrNameLst>
                                          <p:attrName>style.visibility</p:attrName>
                                        </p:attrNameLst>
                                      </p:cBhvr>
                                      <p:to>
                                        <p:strVal val="visible"/>
                                      </p:to>
                                    </p:set>
                                    <p:animEffect transition="in" filter="fade">
                                      <p:cBhvr>
                                        <p:cTn id="12" dur="2000"/>
                                        <p:tgtEl>
                                          <p:spTgt spid="268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8291">
                                            <p:txEl>
                                              <p:pRg st="1" end="1"/>
                                            </p:txEl>
                                          </p:spTgt>
                                        </p:tgtEl>
                                        <p:attrNameLst>
                                          <p:attrName>style.visibility</p:attrName>
                                        </p:attrNameLst>
                                      </p:cBhvr>
                                      <p:to>
                                        <p:strVal val="visible"/>
                                      </p:to>
                                    </p:set>
                                    <p:animEffect transition="in" filter="fade">
                                      <p:cBhvr>
                                        <p:cTn id="17" dur="2000"/>
                                        <p:tgtEl>
                                          <p:spTgt spid="268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8291">
                                            <p:txEl>
                                              <p:pRg st="2" end="2"/>
                                            </p:txEl>
                                          </p:spTgt>
                                        </p:tgtEl>
                                        <p:attrNameLst>
                                          <p:attrName>style.visibility</p:attrName>
                                        </p:attrNameLst>
                                      </p:cBhvr>
                                      <p:to>
                                        <p:strVal val="visible"/>
                                      </p:to>
                                    </p:set>
                                    <p:animEffect transition="in" filter="fade">
                                      <p:cBhvr>
                                        <p:cTn id="22" dur="2000"/>
                                        <p:tgtEl>
                                          <p:spTgt spid="268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p:bldP spid="268291" grpId="0" build="p"/>
      <p:bldP spid="5"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rrowheads="1"/>
          </p:cNvSpPr>
          <p:nvPr>
            <p:ph type="title"/>
          </p:nvPr>
        </p:nvSpPr>
        <p:spPr/>
        <p:txBody>
          <a:bodyPr/>
          <a:lstStyle/>
          <a:p>
            <a:pPr eaLnBrk="1" hangingPunct="1">
              <a:defRPr/>
            </a:pPr>
            <a:r>
              <a:rPr lang="en-US" smtClean="0"/>
              <a:t>Photoelectric effect</a:t>
            </a:r>
          </a:p>
        </p:txBody>
      </p:sp>
      <p:sp>
        <p:nvSpPr>
          <p:cNvPr id="269315" name="Rectangle 3"/>
          <p:cNvSpPr>
            <a:spLocks noGrp="1" noChangeArrowheads="1"/>
          </p:cNvSpPr>
          <p:nvPr>
            <p:ph type="body" sz="half" idx="1"/>
          </p:nvPr>
        </p:nvSpPr>
        <p:spPr/>
        <p:txBody>
          <a:bodyPr/>
          <a:lstStyle/>
          <a:p>
            <a:pPr eaLnBrk="1" hangingPunct="1">
              <a:defRPr/>
            </a:pPr>
            <a:r>
              <a:rPr lang="en-US" sz="2800" dirty="0"/>
              <a:t>When light with a high enough frequency shines on metal, electrons are ejected.</a:t>
            </a:r>
          </a:p>
          <a:p>
            <a:pPr marL="457200" lvl="1" indent="0" eaLnBrk="1" hangingPunct="1">
              <a:buNone/>
              <a:defRPr/>
            </a:pPr>
            <a:endParaRPr lang="en-US" sz="2400" dirty="0"/>
          </a:p>
        </p:txBody>
      </p:sp>
      <p:pic>
        <p:nvPicPr>
          <p:cNvPr id="44036" name="Picture 5" descr="Untitled-4 cop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1447801"/>
            <a:ext cx="4038600" cy="422751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789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rrowheads="1"/>
          </p:cNvSpPr>
          <p:nvPr>
            <p:ph type="title"/>
          </p:nvPr>
        </p:nvSpPr>
        <p:spPr/>
        <p:txBody>
          <a:bodyPr/>
          <a:lstStyle/>
          <a:p>
            <a:pPr eaLnBrk="1" hangingPunct="1">
              <a:defRPr/>
            </a:pPr>
            <a:r>
              <a:rPr lang="en-US" dirty="0" smtClean="0"/>
              <a:t>Photoelectric effect (</a:t>
            </a:r>
            <a:r>
              <a:rPr lang="en-US" dirty="0" err="1" smtClean="0"/>
              <a:t>cont</a:t>
            </a:r>
            <a:r>
              <a:rPr lang="en-US" dirty="0" smtClean="0"/>
              <a:t>)</a:t>
            </a:r>
          </a:p>
        </p:txBody>
      </p:sp>
      <p:sp>
        <p:nvSpPr>
          <p:cNvPr id="270339" name="Rectangle 3"/>
          <p:cNvSpPr>
            <a:spLocks noGrp="1" noChangeArrowheads="1"/>
          </p:cNvSpPr>
          <p:nvPr>
            <p:ph type="body" idx="1"/>
          </p:nvPr>
        </p:nvSpPr>
        <p:spPr/>
        <p:txBody>
          <a:bodyPr/>
          <a:lstStyle/>
          <a:p>
            <a:pPr eaLnBrk="1" hangingPunct="1">
              <a:defRPr/>
            </a:pPr>
            <a:r>
              <a:rPr lang="en-US" dirty="0" smtClean="0"/>
              <a:t>Einstein explained the photoelectric effect by proposing that the light has a dual nature where it acts as both a particle and a wave.</a:t>
            </a:r>
            <a:endParaRPr lang="en-US" dirty="0"/>
          </a:p>
          <a:p>
            <a:pPr eaLnBrk="1" hangingPunct="1">
              <a:defRPr/>
            </a:pPr>
            <a:r>
              <a:rPr lang="en-US" dirty="0" smtClean="0"/>
              <a:t>Light is made of p</a:t>
            </a:r>
            <a:r>
              <a:rPr lang="en-US" b="1" dirty="0" smtClean="0"/>
              <a:t>hotons </a:t>
            </a:r>
            <a:r>
              <a:rPr lang="en-US" dirty="0" smtClean="0"/>
              <a:t>which is a quantum of light with properties of a particle.</a:t>
            </a:r>
          </a:p>
        </p:txBody>
      </p:sp>
    </p:spTree>
    <p:extLst>
      <p:ext uri="{BB962C8B-B14F-4D97-AF65-F5344CB8AC3E}">
        <p14:creationId xmlns:p14="http://schemas.microsoft.com/office/powerpoint/2010/main" val="2710634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Photoelectric effect (</a:t>
            </a:r>
            <a:r>
              <a:rPr lang="en-US" dirty="0" err="1"/>
              <a:t>cont</a:t>
            </a:r>
            <a:r>
              <a:rPr lang="en-US" dirty="0"/>
              <a:t>)</a:t>
            </a:r>
          </a:p>
        </p:txBody>
      </p:sp>
      <p:pic>
        <p:nvPicPr>
          <p:cNvPr id="4" name="MFPKwu5vugg"/>
          <p:cNvPicPr>
            <a:picLocks noGrp="1" noRot="1" noChangeAspect="1"/>
          </p:cNvPicPr>
          <p:nvPr>
            <p:ph idx="1"/>
            <a:videoFile r:link="rId1"/>
          </p:nvPr>
        </p:nvPicPr>
        <p:blipFill>
          <a:blip r:embed="rId3"/>
          <a:stretch>
            <a:fillRect/>
          </a:stretch>
        </p:blipFill>
        <p:spPr>
          <a:xfrm>
            <a:off x="2750256" y="1981201"/>
            <a:ext cx="6622344" cy="3725069"/>
          </a:xfrm>
          <a:prstGeom prst="rect">
            <a:avLst/>
          </a:prstGeom>
        </p:spPr>
      </p:pic>
    </p:spTree>
    <p:extLst>
      <p:ext uri="{BB962C8B-B14F-4D97-AF65-F5344CB8AC3E}">
        <p14:creationId xmlns:p14="http://schemas.microsoft.com/office/powerpoint/2010/main" val="177757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Photoelectric effect (</a:t>
            </a:r>
            <a:r>
              <a:rPr lang="en-US" dirty="0" err="1"/>
              <a:t>cont</a:t>
            </a:r>
            <a:r>
              <a:rPr lang="en-US" dirty="0"/>
              <a:t>)</a:t>
            </a:r>
          </a:p>
        </p:txBody>
      </p:sp>
      <p:sp>
        <p:nvSpPr>
          <p:cNvPr id="3" name="Content Placeholder 2"/>
          <p:cNvSpPr>
            <a:spLocks noGrp="1"/>
          </p:cNvSpPr>
          <p:nvPr>
            <p:ph idx="1"/>
          </p:nvPr>
        </p:nvSpPr>
        <p:spPr/>
        <p:txBody>
          <a:bodyPr/>
          <a:lstStyle/>
          <a:p>
            <a:pPr eaLnBrk="1" hangingPunct="1">
              <a:defRPr/>
            </a:pPr>
            <a:r>
              <a:rPr lang="en-US" dirty="0"/>
              <a:t>Einstein showed the </a:t>
            </a:r>
            <a:r>
              <a:rPr lang="en-US" b="1" u="sng" dirty="0" smtClean="0"/>
              <a:t>proportional relationship </a:t>
            </a:r>
            <a:r>
              <a:rPr lang="en-US" dirty="0" smtClean="0"/>
              <a:t>between light’s </a:t>
            </a:r>
            <a:r>
              <a:rPr lang="en-US" dirty="0"/>
              <a:t>frequency and energy with the following </a:t>
            </a:r>
            <a:r>
              <a:rPr lang="en-US" dirty="0" smtClean="0"/>
              <a:t>equation:</a:t>
            </a:r>
          </a:p>
          <a:p>
            <a:pPr marL="0" indent="0" algn="ctr" eaLnBrk="1" hangingPunct="1">
              <a:buNone/>
              <a:defRPr/>
            </a:pPr>
            <a:r>
              <a:rPr lang="en-US" dirty="0" smtClean="0"/>
              <a:t>E </a:t>
            </a:r>
            <a:r>
              <a:rPr lang="en-US" dirty="0"/>
              <a:t>= </a:t>
            </a:r>
            <a:r>
              <a:rPr lang="en-US" i="1" dirty="0"/>
              <a:t>h</a:t>
            </a:r>
            <a:r>
              <a:rPr lang="el-GR" dirty="0"/>
              <a:t>ν</a:t>
            </a:r>
            <a:r>
              <a:rPr lang="en-US" dirty="0"/>
              <a:t> </a:t>
            </a:r>
            <a:endParaRPr lang="en-US" dirty="0" smtClean="0"/>
          </a:p>
          <a:p>
            <a:pPr eaLnBrk="1" hangingPunct="1">
              <a:defRPr/>
            </a:pPr>
            <a:r>
              <a:rPr lang="en-US" dirty="0" smtClean="0"/>
              <a:t>Where </a:t>
            </a:r>
            <a:r>
              <a:rPr lang="en-US" dirty="0"/>
              <a:t>E is energy, </a:t>
            </a:r>
            <a:r>
              <a:rPr lang="el-GR" dirty="0"/>
              <a:t>ν</a:t>
            </a:r>
            <a:r>
              <a:rPr lang="en-US" dirty="0"/>
              <a:t> is frequency and </a:t>
            </a:r>
            <a:r>
              <a:rPr lang="en-US" i="1" dirty="0"/>
              <a:t>h</a:t>
            </a:r>
            <a:r>
              <a:rPr lang="en-US" dirty="0"/>
              <a:t> is Planck’s constant 6.63 x 10</a:t>
            </a:r>
            <a:r>
              <a:rPr lang="en-US" baseline="30000" dirty="0"/>
              <a:t>-34 </a:t>
            </a:r>
            <a:r>
              <a:rPr lang="en-US" dirty="0" smtClean="0"/>
              <a:t>J*s</a:t>
            </a:r>
          </a:p>
          <a:p>
            <a:pPr marL="0" indent="0">
              <a:buNone/>
            </a:pPr>
            <a:endParaRPr lang="en-US" dirty="0"/>
          </a:p>
        </p:txBody>
      </p:sp>
    </p:spTree>
    <p:extLst>
      <p:ext uri="{BB962C8B-B14F-4D97-AF65-F5344CB8AC3E}">
        <p14:creationId xmlns:p14="http://schemas.microsoft.com/office/powerpoint/2010/main" val="1996199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2" name="Rectangle 2"/>
          <p:cNvSpPr>
            <a:spLocks noGrp="1" noRot="1" noChangeArrowheads="1"/>
          </p:cNvSpPr>
          <p:nvPr>
            <p:ph type="title"/>
          </p:nvPr>
        </p:nvSpPr>
        <p:spPr/>
        <p:txBody>
          <a:bodyPr/>
          <a:lstStyle/>
          <a:p>
            <a:pPr eaLnBrk="1" hangingPunct="1">
              <a:defRPr/>
            </a:pPr>
            <a:r>
              <a:rPr lang="en-US" smtClean="0"/>
              <a:t>Color of Photons Emitted</a:t>
            </a:r>
          </a:p>
        </p:txBody>
      </p:sp>
      <p:sp>
        <p:nvSpPr>
          <p:cNvPr id="271363" name="Rectangle 3"/>
          <p:cNvSpPr>
            <a:spLocks noGrp="1" noChangeArrowheads="1"/>
          </p:cNvSpPr>
          <p:nvPr>
            <p:ph type="body" idx="1"/>
          </p:nvPr>
        </p:nvSpPr>
        <p:spPr>
          <a:xfrm>
            <a:off x="2209800" y="3892550"/>
            <a:ext cx="8229600" cy="2889250"/>
          </a:xfrm>
        </p:spPr>
        <p:txBody>
          <a:bodyPr/>
          <a:lstStyle/>
          <a:p>
            <a:pPr eaLnBrk="1" hangingPunct="1">
              <a:lnSpc>
                <a:spcPct val="90000"/>
              </a:lnSpc>
              <a:defRPr/>
            </a:pPr>
            <a:endParaRPr lang="en-US" sz="2800" dirty="0"/>
          </a:p>
          <a:p>
            <a:pPr eaLnBrk="1" hangingPunct="1">
              <a:lnSpc>
                <a:spcPct val="90000"/>
              </a:lnSpc>
              <a:defRPr/>
            </a:pPr>
            <a:r>
              <a:rPr lang="en-US" sz="2800" dirty="0"/>
              <a:t>Lowest energy photons are red because they have the lowest frequency</a:t>
            </a:r>
          </a:p>
          <a:p>
            <a:pPr eaLnBrk="1" hangingPunct="1">
              <a:lnSpc>
                <a:spcPct val="90000"/>
              </a:lnSpc>
              <a:defRPr/>
            </a:pPr>
            <a:r>
              <a:rPr lang="en-US" sz="2800" dirty="0"/>
              <a:t>Highest energy photons are violet because they have the highest frequency</a:t>
            </a:r>
          </a:p>
        </p:txBody>
      </p:sp>
      <p:sp>
        <p:nvSpPr>
          <p:cNvPr id="271364" name="WordArt 4"/>
          <p:cNvSpPr>
            <a:spLocks noChangeArrowheads="1" noChangeShapeType="1" noTextEdit="1"/>
          </p:cNvSpPr>
          <p:nvPr/>
        </p:nvSpPr>
        <p:spPr bwMode="auto">
          <a:xfrm>
            <a:off x="3429000" y="1828800"/>
            <a:ext cx="6172200" cy="914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ROY G BIV</a:t>
            </a:r>
          </a:p>
        </p:txBody>
      </p:sp>
      <p:sp>
        <p:nvSpPr>
          <p:cNvPr id="271365" name="Line 5"/>
          <p:cNvSpPr>
            <a:spLocks noChangeShapeType="1"/>
          </p:cNvSpPr>
          <p:nvPr/>
        </p:nvSpPr>
        <p:spPr bwMode="auto">
          <a:xfrm>
            <a:off x="3352800" y="3124200"/>
            <a:ext cx="5943600" cy="0"/>
          </a:xfrm>
          <a:prstGeom prst="line">
            <a:avLst/>
          </a:prstGeom>
          <a:noFill/>
          <a:ln w="762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endParaRPr>
          </a:p>
        </p:txBody>
      </p:sp>
      <p:sp>
        <p:nvSpPr>
          <p:cNvPr id="271366" name="Text Box 6"/>
          <p:cNvSpPr txBox="1">
            <a:spLocks noChangeArrowheads="1"/>
          </p:cNvSpPr>
          <p:nvPr/>
        </p:nvSpPr>
        <p:spPr bwMode="auto">
          <a:xfrm>
            <a:off x="3352800" y="3048001"/>
            <a:ext cx="5715000" cy="1169551"/>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2800" b="1" dirty="0">
                <a:solidFill>
                  <a:srgbClr val="FFFFFF"/>
                </a:solidFill>
                <a:effectLst>
                  <a:outerShdw blurRad="38100" dist="38100" dir="2700000" algn="tl">
                    <a:srgbClr val="000000"/>
                  </a:outerShdw>
                </a:effectLst>
              </a:rPr>
              <a:t>Energy/frequency </a:t>
            </a:r>
            <a:r>
              <a:rPr lang="en-US" sz="2800" b="1" dirty="0">
                <a:solidFill>
                  <a:srgbClr val="FFFFFF"/>
                </a:solidFill>
                <a:effectLst>
                  <a:outerShdw blurRad="38100" dist="38100" dir="2700000" algn="tl">
                    <a:srgbClr val="000000"/>
                  </a:outerShdw>
                </a:effectLst>
              </a:rPr>
              <a:t>Increases</a:t>
            </a:r>
          </a:p>
          <a:p>
            <a:pPr algn="ctr" eaLnBrk="0" fontAlgn="base" hangingPunct="0">
              <a:spcBef>
                <a:spcPct val="50000"/>
              </a:spcBef>
              <a:spcAft>
                <a:spcPct val="0"/>
              </a:spcAft>
              <a:defRPr/>
            </a:pPr>
            <a:r>
              <a:rPr lang="en-US" sz="2800" b="1" dirty="0">
                <a:solidFill>
                  <a:srgbClr val="FFFFFF"/>
                </a:solidFill>
                <a:effectLst>
                  <a:outerShdw blurRad="38100" dist="38100" dir="2700000" algn="tl">
                    <a:srgbClr val="000000"/>
                  </a:outerShdw>
                </a:effectLst>
              </a:rPr>
              <a:t>Wavelength decreases</a:t>
            </a:r>
            <a:endParaRPr lang="en-US" sz="2800" b="1"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53842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fade">
                                      <p:cBhvr>
                                        <p:cTn id="7" dur="2000"/>
                                        <p:tgtEl>
                                          <p:spTgt spid="271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71364"/>
                                        </p:tgtEl>
                                        <p:attrNameLst>
                                          <p:attrName>style.visibility</p:attrName>
                                        </p:attrNameLst>
                                      </p:cBhvr>
                                      <p:to>
                                        <p:strVal val="visible"/>
                                      </p:to>
                                    </p:set>
                                    <p:anim from="(-#ppt_w/2)" to="(#ppt_x)" calcmode="lin" valueType="num">
                                      <p:cBhvr>
                                        <p:cTn id="12" dur="600" fill="hold">
                                          <p:stCondLst>
                                            <p:cond delay="0"/>
                                          </p:stCondLst>
                                        </p:cTn>
                                        <p:tgtEl>
                                          <p:spTgt spid="271364"/>
                                        </p:tgtEl>
                                        <p:attrNameLst>
                                          <p:attrName>ppt_x</p:attrName>
                                        </p:attrNameLst>
                                      </p:cBhvr>
                                    </p:anim>
                                    <p:anim from="0" to="-1.0" calcmode="lin" valueType="num">
                                      <p:cBhvr>
                                        <p:cTn id="13" dur="200" decel="50000" autoRev="1" fill="hold">
                                          <p:stCondLst>
                                            <p:cond delay="600"/>
                                          </p:stCondLst>
                                        </p:cTn>
                                        <p:tgtEl>
                                          <p:spTgt spid="271364"/>
                                        </p:tgtEl>
                                        <p:attrNameLst>
                                          <p:attrName>xshear</p:attrName>
                                        </p:attrNameLst>
                                      </p:cBhvr>
                                    </p:anim>
                                    <p:animScale>
                                      <p:cBhvr>
                                        <p:cTn id="14" dur="200" decel="100000" autoRev="1" fill="hold">
                                          <p:stCondLst>
                                            <p:cond delay="600"/>
                                          </p:stCondLst>
                                        </p:cTn>
                                        <p:tgtEl>
                                          <p:spTgt spid="271364"/>
                                        </p:tgtEl>
                                      </p:cBhvr>
                                      <p:from x="100000" y="100000"/>
                                      <p:to x="80000" y="100000"/>
                                    </p:animScale>
                                    <p:anim by="(#ppt_h/3+#ppt_w*0.1)" calcmode="lin" valueType="num">
                                      <p:cBhvr additive="sum">
                                        <p:cTn id="15" dur="200" decel="100000" autoRev="1" fill="hold">
                                          <p:stCondLst>
                                            <p:cond delay="600"/>
                                          </p:stCondLst>
                                        </p:cTn>
                                        <p:tgtEl>
                                          <p:spTgt spid="271364"/>
                                        </p:tgtEl>
                                        <p:attrNameLst>
                                          <p:attrName>ppt_x</p:attrName>
                                        </p:attrNameLst>
                                      </p:cBhvr>
                                    </p:anim>
                                  </p:childTnLst>
                                </p:cTn>
                              </p:par>
                              <p:par>
                                <p:cTn id="16" presetID="34" presetClass="entr" presetSubtype="0" fill="hold" grpId="0" nodeType="withEffect">
                                  <p:stCondLst>
                                    <p:cond delay="0"/>
                                  </p:stCondLst>
                                  <p:childTnLst>
                                    <p:set>
                                      <p:cBhvr>
                                        <p:cTn id="17" dur="1" fill="hold">
                                          <p:stCondLst>
                                            <p:cond delay="0"/>
                                          </p:stCondLst>
                                        </p:cTn>
                                        <p:tgtEl>
                                          <p:spTgt spid="271366"/>
                                        </p:tgtEl>
                                        <p:attrNameLst>
                                          <p:attrName>style.visibility</p:attrName>
                                        </p:attrNameLst>
                                      </p:cBhvr>
                                      <p:to>
                                        <p:strVal val="visible"/>
                                      </p:to>
                                    </p:set>
                                    <p:anim from="(-#ppt_w/2)" to="(#ppt_x)" calcmode="lin" valueType="num">
                                      <p:cBhvr>
                                        <p:cTn id="18" dur="600" fill="hold">
                                          <p:stCondLst>
                                            <p:cond delay="0"/>
                                          </p:stCondLst>
                                        </p:cTn>
                                        <p:tgtEl>
                                          <p:spTgt spid="271366"/>
                                        </p:tgtEl>
                                        <p:attrNameLst>
                                          <p:attrName>ppt_x</p:attrName>
                                        </p:attrNameLst>
                                      </p:cBhvr>
                                    </p:anim>
                                    <p:anim from="0" to="-1.0" calcmode="lin" valueType="num">
                                      <p:cBhvr>
                                        <p:cTn id="19" dur="200" decel="50000" autoRev="1" fill="hold">
                                          <p:stCondLst>
                                            <p:cond delay="600"/>
                                          </p:stCondLst>
                                        </p:cTn>
                                        <p:tgtEl>
                                          <p:spTgt spid="271366"/>
                                        </p:tgtEl>
                                        <p:attrNameLst>
                                          <p:attrName>xshear</p:attrName>
                                        </p:attrNameLst>
                                      </p:cBhvr>
                                    </p:anim>
                                    <p:animScale>
                                      <p:cBhvr>
                                        <p:cTn id="20" dur="200" decel="100000" autoRev="1" fill="hold">
                                          <p:stCondLst>
                                            <p:cond delay="600"/>
                                          </p:stCondLst>
                                        </p:cTn>
                                        <p:tgtEl>
                                          <p:spTgt spid="271366"/>
                                        </p:tgtEl>
                                      </p:cBhvr>
                                      <p:from x="100000" y="100000"/>
                                      <p:to x="80000" y="100000"/>
                                    </p:animScale>
                                    <p:anim by="(#ppt_h/3+#ppt_w*0.1)" calcmode="lin" valueType="num">
                                      <p:cBhvr additive="sum">
                                        <p:cTn id="21" dur="200" decel="100000" autoRev="1" fill="hold">
                                          <p:stCondLst>
                                            <p:cond delay="600"/>
                                          </p:stCondLst>
                                        </p:cTn>
                                        <p:tgtEl>
                                          <p:spTgt spid="271366"/>
                                        </p:tgtEl>
                                        <p:attrNameLst>
                                          <p:attrName>ppt_x</p:attrName>
                                        </p:attrNameLst>
                                      </p:cBhvr>
                                    </p:anim>
                                  </p:childTnLst>
                                </p:cTn>
                              </p:par>
                              <p:par>
                                <p:cTn id="22" presetID="34" presetClass="entr" presetSubtype="0" fill="hold" grpId="0" nodeType="withEffect">
                                  <p:stCondLst>
                                    <p:cond delay="0"/>
                                  </p:stCondLst>
                                  <p:childTnLst>
                                    <p:set>
                                      <p:cBhvr>
                                        <p:cTn id="23" dur="1" fill="hold">
                                          <p:stCondLst>
                                            <p:cond delay="0"/>
                                          </p:stCondLst>
                                        </p:cTn>
                                        <p:tgtEl>
                                          <p:spTgt spid="271365"/>
                                        </p:tgtEl>
                                        <p:attrNameLst>
                                          <p:attrName>style.visibility</p:attrName>
                                        </p:attrNameLst>
                                      </p:cBhvr>
                                      <p:to>
                                        <p:strVal val="visible"/>
                                      </p:to>
                                    </p:set>
                                    <p:anim from="(-#ppt_w/2)" to="(#ppt_x)" calcmode="lin" valueType="num">
                                      <p:cBhvr>
                                        <p:cTn id="24" dur="600" fill="hold">
                                          <p:stCondLst>
                                            <p:cond delay="0"/>
                                          </p:stCondLst>
                                        </p:cTn>
                                        <p:tgtEl>
                                          <p:spTgt spid="271365"/>
                                        </p:tgtEl>
                                        <p:attrNameLst>
                                          <p:attrName>ppt_x</p:attrName>
                                        </p:attrNameLst>
                                      </p:cBhvr>
                                    </p:anim>
                                    <p:anim from="0" to="-1.0" calcmode="lin" valueType="num">
                                      <p:cBhvr>
                                        <p:cTn id="25" dur="200" decel="50000" autoRev="1" fill="hold">
                                          <p:stCondLst>
                                            <p:cond delay="600"/>
                                          </p:stCondLst>
                                        </p:cTn>
                                        <p:tgtEl>
                                          <p:spTgt spid="271365"/>
                                        </p:tgtEl>
                                        <p:attrNameLst>
                                          <p:attrName>xshear</p:attrName>
                                        </p:attrNameLst>
                                      </p:cBhvr>
                                    </p:anim>
                                    <p:animScale>
                                      <p:cBhvr>
                                        <p:cTn id="26" dur="200" decel="100000" autoRev="1" fill="hold">
                                          <p:stCondLst>
                                            <p:cond delay="600"/>
                                          </p:stCondLst>
                                        </p:cTn>
                                        <p:tgtEl>
                                          <p:spTgt spid="271365"/>
                                        </p:tgtEl>
                                      </p:cBhvr>
                                      <p:from x="100000" y="100000"/>
                                      <p:to x="80000" y="100000"/>
                                    </p:animScale>
                                    <p:anim by="(#ppt_h/3+#ppt_w*0.1)" calcmode="lin" valueType="num">
                                      <p:cBhvr additive="sum">
                                        <p:cTn id="27" dur="200" decel="100000" autoRev="1" fill="hold">
                                          <p:stCondLst>
                                            <p:cond delay="600"/>
                                          </p:stCondLst>
                                        </p:cTn>
                                        <p:tgtEl>
                                          <p:spTgt spid="271365"/>
                                        </p:tgtEl>
                                        <p:attrNameLst>
                                          <p:attrName>ppt_x</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1363">
                                            <p:txEl>
                                              <p:pRg st="1" end="1"/>
                                            </p:txEl>
                                          </p:spTgt>
                                        </p:tgtEl>
                                        <p:attrNameLst>
                                          <p:attrName>style.visibility</p:attrName>
                                        </p:attrNameLst>
                                      </p:cBhvr>
                                      <p:to>
                                        <p:strVal val="visible"/>
                                      </p:to>
                                    </p:set>
                                    <p:animEffect transition="in" filter="fade">
                                      <p:cBhvr>
                                        <p:cTn id="32" dur="2000"/>
                                        <p:tgtEl>
                                          <p:spTgt spid="271363">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1363">
                                            <p:txEl>
                                              <p:pRg st="2" end="2"/>
                                            </p:txEl>
                                          </p:spTgt>
                                        </p:tgtEl>
                                        <p:attrNameLst>
                                          <p:attrName>style.visibility</p:attrName>
                                        </p:attrNameLst>
                                      </p:cBhvr>
                                      <p:to>
                                        <p:strVal val="visible"/>
                                      </p:to>
                                    </p:set>
                                    <p:animEffect transition="in" filter="fade">
                                      <p:cBhvr>
                                        <p:cTn id="37" dur="2000"/>
                                        <p:tgtEl>
                                          <p:spTgt spid="271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p:bldP spid="271363" grpId="0" build="p"/>
      <p:bldP spid="271364" grpId="0" animBg="1"/>
      <p:bldP spid="271365" grpId="0" animBg="1"/>
      <p:bldP spid="27136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of Photons</a:t>
            </a:r>
          </a:p>
        </p:txBody>
      </p:sp>
      <p:sp>
        <p:nvSpPr>
          <p:cNvPr id="3" name="Content Placeholder 2"/>
          <p:cNvSpPr>
            <a:spLocks noGrp="1"/>
          </p:cNvSpPr>
          <p:nvPr>
            <p:ph idx="1"/>
          </p:nvPr>
        </p:nvSpPr>
        <p:spPr>
          <a:xfrm>
            <a:off x="1981200" y="1066801"/>
            <a:ext cx="8229600" cy="4525963"/>
          </a:xfrm>
        </p:spPr>
        <p:txBody>
          <a:bodyPr/>
          <a:lstStyle/>
          <a:p>
            <a:r>
              <a:rPr lang="en-US" dirty="0" smtClean="0"/>
              <a:t>Describe the relationship between energy and frequency of light. </a:t>
            </a:r>
          </a:p>
          <a:p>
            <a:pPr lvl="1"/>
            <a:r>
              <a:rPr lang="en-US" dirty="0" smtClean="0"/>
              <a:t>Proportional or as frequency goes up so does energy</a:t>
            </a:r>
          </a:p>
          <a:p>
            <a:r>
              <a:rPr lang="en-US" dirty="0"/>
              <a:t>Describe the relationship between energy and </a:t>
            </a:r>
            <a:r>
              <a:rPr lang="en-US" dirty="0" smtClean="0"/>
              <a:t>wavelength </a:t>
            </a:r>
            <a:r>
              <a:rPr lang="en-US" dirty="0"/>
              <a:t>of light. </a:t>
            </a:r>
            <a:endParaRPr lang="en-US" dirty="0" smtClean="0"/>
          </a:p>
          <a:p>
            <a:pPr lvl="1"/>
            <a:r>
              <a:rPr lang="en-US" dirty="0" smtClean="0"/>
              <a:t>Inversely proportional or as wavelength increases energy decreases</a:t>
            </a:r>
            <a:endParaRPr lang="en-US" dirty="0"/>
          </a:p>
          <a:p>
            <a:r>
              <a:rPr lang="en-US" dirty="0"/>
              <a:t>Which would have more energy Blue or Yellow photons? Why</a:t>
            </a:r>
            <a:r>
              <a:rPr lang="en-US" dirty="0" smtClean="0"/>
              <a:t>?</a:t>
            </a:r>
          </a:p>
          <a:p>
            <a:pPr lvl="1"/>
            <a:r>
              <a:rPr lang="en-US" dirty="0" smtClean="0"/>
              <a:t>Blue because it has a </a:t>
            </a:r>
            <a:r>
              <a:rPr lang="en-US" dirty="0"/>
              <a:t>greater frequency so it’ll have greater energy</a:t>
            </a:r>
          </a:p>
          <a:p>
            <a:pPr lvl="1"/>
            <a:endParaRPr lang="en-US" dirty="0"/>
          </a:p>
          <a:p>
            <a:endParaRPr lang="en-US" dirty="0"/>
          </a:p>
        </p:txBody>
      </p:sp>
    </p:spTree>
    <p:extLst>
      <p:ext uri="{BB962C8B-B14F-4D97-AF65-F5344CB8AC3E}">
        <p14:creationId xmlns:p14="http://schemas.microsoft.com/office/powerpoint/2010/main" val="13935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1385</Words>
  <Application>Microsoft Office PowerPoint</Application>
  <PresentationFormat>Widescreen</PresentationFormat>
  <Paragraphs>127</Paragraphs>
  <Slides>27</Slides>
  <Notes>11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Black</vt:lpstr>
      <vt:lpstr>Calibri</vt:lpstr>
      <vt:lpstr>Garamond</vt:lpstr>
      <vt:lpstr>Symbol</vt:lpstr>
      <vt:lpstr>Times New Roman</vt:lpstr>
      <vt:lpstr>Wingdings</vt:lpstr>
      <vt:lpstr>Stream</vt:lpstr>
      <vt:lpstr>2.3 Modern Atomic Structure Objectives 1:c; 2; 4:b; 5:a-b</vt:lpstr>
      <vt:lpstr>Essential Questions</vt:lpstr>
      <vt:lpstr>Energy</vt:lpstr>
      <vt:lpstr>Photoelectric effect</vt:lpstr>
      <vt:lpstr>Photoelectric effect (cont)</vt:lpstr>
      <vt:lpstr>Photoelectric effect (cont)</vt:lpstr>
      <vt:lpstr>Photoelectric effect (cont)</vt:lpstr>
      <vt:lpstr>Color of Photons Emitted</vt:lpstr>
      <vt:lpstr>Energy of Photons</vt:lpstr>
      <vt:lpstr>Energy of Photons (cont)</vt:lpstr>
      <vt:lpstr>The Bohr Model (don’t need to know)</vt:lpstr>
      <vt:lpstr>The Bohr Model (cont) </vt:lpstr>
      <vt:lpstr>The Bohr Model (cont)</vt:lpstr>
      <vt:lpstr>The Bohr Model (cont)</vt:lpstr>
      <vt:lpstr>The Bohr Model (cont)</vt:lpstr>
      <vt:lpstr>Matter Waves</vt:lpstr>
      <vt:lpstr>Heisenberg Uncertainty Principle</vt:lpstr>
      <vt:lpstr>The Quantum Mechanical Model</vt:lpstr>
      <vt:lpstr>The Quantum Mechanical Model (don’t need to know)</vt:lpstr>
      <vt:lpstr>The Quantum Mechanical Model</vt:lpstr>
      <vt:lpstr>Atomic Orbitals (don’t need to know)</vt:lpstr>
      <vt:lpstr>Atomic Orbitals (don’t need to know)</vt:lpstr>
      <vt:lpstr>Atomic Orbitals (don’t need to know)</vt:lpstr>
      <vt:lpstr>Atomic Orbitals (don’t need to know)</vt:lpstr>
      <vt:lpstr>Atomic Orbitals (don’t need to know)</vt:lpstr>
      <vt:lpstr>Essential Questions</vt:lpstr>
      <vt:lpstr>2.3 Tracked Assignment</vt:lpstr>
    </vt:vector>
  </TitlesOfParts>
  <Company>Canyons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Modern Atomic Structure Objectives 1:c; 2; 4:b; 5:a-b</dc:title>
  <dc:creator>Schow, Alison</dc:creator>
  <cp:lastModifiedBy>Schow, Alison</cp:lastModifiedBy>
  <cp:revision>1</cp:revision>
  <dcterms:created xsi:type="dcterms:W3CDTF">2019-10-04T15:37:25Z</dcterms:created>
  <dcterms:modified xsi:type="dcterms:W3CDTF">2019-10-04T15:37:39Z</dcterms:modified>
</cp:coreProperties>
</file>