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CCD2DD-E04B-4501-A716-DDCED2900055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5CA012-20E5-4D84-B088-B0A1A168E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67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54936" indent="-29036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61441" indent="-232288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26016" indent="-232288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90593" indent="-232288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55168" indent="-232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3019744" indent="-232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84322" indent="-232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948897" indent="-2322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D765B912-4CAF-43E3-8104-9D898B596524}" type="slidenum">
              <a:rPr lang="en-US">
                <a:solidFill>
                  <a:prstClr val="black"/>
                </a:solidFill>
                <a:latin typeface="Arial" charset="0"/>
              </a:rPr>
              <a:pPr eaLnBrk="1" hangingPunct="1"/>
              <a:t>3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93338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1"/>
            <a:ext cx="12187767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</a:endParaRPr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736726"/>
            <a:ext cx="103632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5157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5475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4C4C1-D69F-4E66-971F-AE7D0ED6192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791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8D4C6-1EC8-4EC2-A472-615C388EB2E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650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D3B9A-F479-4454-90E1-105F7EAA50B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925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C0152-0E2B-466A-985D-1B48CBB5289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23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9312D-A85D-4B26-863B-D0E2194946F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836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242D8-F8F1-435C-846A-60D4EA5658E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640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3E8C5-3513-418F-902A-28959DEE5AA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287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45127-BED5-4F27-A5A6-CD6A164E15F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096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03EFD-10B0-4EB0-ABEF-27FD7D529E9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21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0E120-81B0-498A-945A-837D50CEF6C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113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64CE4-571F-42D8-904D-8D699747C14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540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35663-FCBE-4D9C-B115-BB1A6922B07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72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5157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FE4DC1-C927-4B9D-8FFE-DAF12F18CC08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1" y="1"/>
            <a:ext cx="12187767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</a:endParaRPr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</a:endParaRPr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322506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1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/>
      <p:bldP spid="411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11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11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11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11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1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cHA19f6ppY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09800" y="1736726"/>
            <a:ext cx="7772400" cy="222567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2.4 Electron Configuration</a:t>
            </a:r>
            <a:br>
              <a:rPr lang="en-US" dirty="0" smtClean="0"/>
            </a:br>
            <a:r>
              <a:rPr lang="en-US" dirty="0" smtClean="0"/>
              <a:t>Objective 5:b-c</a:t>
            </a:r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41148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Chemistry</a:t>
            </a:r>
          </a:p>
        </p:txBody>
      </p:sp>
    </p:spTree>
    <p:extLst>
      <p:ext uri="{BB962C8B-B14F-4D97-AF65-F5344CB8AC3E}">
        <p14:creationId xmlns:p14="http://schemas.microsoft.com/office/powerpoint/2010/main" val="235758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pic>
        <p:nvPicPr>
          <p:cNvPr id="5" name="EcHA19f6ppY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895600" y="2062164"/>
            <a:ext cx="6764866" cy="3805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12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Essential Questions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</a:t>
            </a:r>
            <a:r>
              <a:rPr lang="en-US" dirty="0"/>
              <a:t>is an electron configuration?</a:t>
            </a:r>
          </a:p>
          <a:p>
            <a:pPr eaLnBrk="1" hangingPunct="1">
              <a:defRPr/>
            </a:pPr>
            <a:r>
              <a:rPr lang="en-US" dirty="0"/>
              <a:t>What is the </a:t>
            </a:r>
            <a:r>
              <a:rPr lang="en-US" dirty="0" err="1"/>
              <a:t>Aufbau</a:t>
            </a:r>
            <a:r>
              <a:rPr lang="en-US" dirty="0"/>
              <a:t> Principle?</a:t>
            </a:r>
          </a:p>
          <a:p>
            <a:pPr eaLnBrk="1" hangingPunct="1">
              <a:defRPr/>
            </a:pPr>
            <a:r>
              <a:rPr lang="en-US" dirty="0"/>
              <a:t>How do you write standard electron configuration and noble gas electron configuration?</a:t>
            </a:r>
          </a:p>
        </p:txBody>
      </p:sp>
    </p:spTree>
    <p:extLst>
      <p:ext uri="{BB962C8B-B14F-4D97-AF65-F5344CB8AC3E}">
        <p14:creationId xmlns:p14="http://schemas.microsoft.com/office/powerpoint/2010/main" val="376078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2.4 Tracked Assignments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Worksheet</a:t>
            </a:r>
          </a:p>
        </p:txBody>
      </p:sp>
    </p:spTree>
    <p:extLst>
      <p:ext uri="{BB962C8B-B14F-4D97-AF65-F5344CB8AC3E}">
        <p14:creationId xmlns:p14="http://schemas.microsoft.com/office/powerpoint/2010/main" val="237071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2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4" grpId="0"/>
      <p:bldP spid="1822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Essential Questions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is an electron configuration?</a:t>
            </a:r>
          </a:p>
          <a:p>
            <a:pPr eaLnBrk="1" hangingPunct="1">
              <a:defRPr/>
            </a:pPr>
            <a:r>
              <a:rPr lang="en-US" dirty="0" smtClean="0"/>
              <a:t>What </a:t>
            </a:r>
            <a:r>
              <a:rPr lang="en-US" dirty="0"/>
              <a:t>is the </a:t>
            </a:r>
            <a:r>
              <a:rPr lang="en-US" dirty="0" err="1"/>
              <a:t>Aufbau</a:t>
            </a:r>
            <a:r>
              <a:rPr lang="en-US" dirty="0"/>
              <a:t> </a:t>
            </a:r>
            <a:r>
              <a:rPr lang="en-US" dirty="0" smtClean="0"/>
              <a:t>Principle?</a:t>
            </a:r>
          </a:p>
          <a:p>
            <a:pPr eaLnBrk="1" hangingPunct="1">
              <a:defRPr/>
            </a:pPr>
            <a:r>
              <a:rPr lang="en-US" dirty="0" smtClean="0"/>
              <a:t>How do you write </a:t>
            </a:r>
            <a:r>
              <a:rPr lang="en-US" dirty="0"/>
              <a:t>standard electron configuration and noble gas electron configuration?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131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Atomic Orbitals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defTabSz="628650" eaLnBrk="1" hangingPunct="1">
              <a:tabLst>
                <a:tab pos="1379538" algn="l"/>
                <a:tab pos="1828800" algn="l"/>
              </a:tabLst>
              <a:defRPr/>
            </a:pPr>
            <a:r>
              <a:rPr lang="en-US" dirty="0" smtClean="0"/>
              <a:t> Principle energy levels are made up of sublevels</a:t>
            </a:r>
          </a:p>
          <a:p>
            <a:pPr marL="0" indent="0" defTabSz="628650" eaLnBrk="1" hangingPunct="1">
              <a:tabLst>
                <a:tab pos="1379538" algn="l"/>
                <a:tab pos="1828800" algn="l"/>
              </a:tabLst>
              <a:defRPr/>
            </a:pPr>
            <a:r>
              <a:rPr lang="en-US" dirty="0" smtClean="0"/>
              <a:t> Sublevels are made up of orbitals</a:t>
            </a:r>
          </a:p>
          <a:p>
            <a:pPr marL="0" indent="0" defTabSz="628650" eaLnBrk="1" hangingPunct="1">
              <a:tabLst>
                <a:tab pos="1379538" algn="l"/>
                <a:tab pos="1828800" algn="l"/>
              </a:tabLst>
              <a:defRPr/>
            </a:pPr>
            <a:r>
              <a:rPr lang="en-US" dirty="0" smtClean="0"/>
              <a:t>Each orbital can hold a maximum of 2 electrons</a:t>
            </a:r>
          </a:p>
          <a:p>
            <a:pPr marL="0" indent="0" defTabSz="628650" eaLnBrk="1" hangingPunct="1">
              <a:tabLst>
                <a:tab pos="1379538" algn="l"/>
                <a:tab pos="1828800" algn="l"/>
              </a:tabLst>
              <a:defRPr/>
            </a:pPr>
            <a:r>
              <a:rPr lang="en-US" dirty="0" smtClean="0"/>
              <a:t>Each energy sublevel corresponds to an orbital of a different shape and type</a:t>
            </a:r>
          </a:p>
          <a:p>
            <a:pPr marL="0" indent="0" defTabSz="628650" eaLnBrk="1" hangingPunct="1">
              <a:tabLst>
                <a:tab pos="1379538" algn="l"/>
                <a:tab pos="1828800" algn="l"/>
              </a:tabLst>
              <a:defRPr/>
            </a:pPr>
            <a:r>
              <a:rPr lang="en-US" dirty="0" smtClean="0"/>
              <a:t>Recall: The types are s, p, d, and f</a:t>
            </a:r>
          </a:p>
        </p:txBody>
      </p:sp>
    </p:spTree>
    <p:extLst>
      <p:ext uri="{BB962C8B-B14F-4D97-AF65-F5344CB8AC3E}">
        <p14:creationId xmlns:p14="http://schemas.microsoft.com/office/powerpoint/2010/main" val="376891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Electron Configuration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Electron configuration</a:t>
            </a:r>
            <a:r>
              <a:rPr lang="en-US" dirty="0" smtClean="0"/>
              <a:t> is the arrangement of electrons in an atom</a:t>
            </a:r>
          </a:p>
          <a:p>
            <a:pPr eaLnBrk="1" hangingPunct="1">
              <a:defRPr/>
            </a:pPr>
            <a:r>
              <a:rPr lang="en-US" dirty="0" smtClean="0"/>
              <a:t>The two types of electron configuration is standard electron configuration and noble gas </a:t>
            </a:r>
            <a:r>
              <a:rPr lang="en-US" dirty="0"/>
              <a:t>electron </a:t>
            </a:r>
            <a:r>
              <a:rPr lang="en-US" dirty="0" smtClean="0"/>
              <a:t>configuration.</a:t>
            </a:r>
          </a:p>
          <a:p>
            <a:pPr eaLnBrk="1" hangingPunct="1">
              <a:defRPr/>
            </a:pPr>
            <a:r>
              <a:rPr lang="en-US" dirty="0" smtClean="0"/>
              <a:t>Standard will have the full configuration and noble gas will be shortened using the noble gasses from column 18</a:t>
            </a:r>
          </a:p>
        </p:txBody>
      </p:sp>
    </p:spTree>
    <p:extLst>
      <p:ext uri="{BB962C8B-B14F-4D97-AF65-F5344CB8AC3E}">
        <p14:creationId xmlns:p14="http://schemas.microsoft.com/office/powerpoint/2010/main" val="75839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Electron </a:t>
            </a:r>
            <a:r>
              <a:rPr lang="en-US" dirty="0" smtClean="0"/>
              <a:t>Configuration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Orbitals </a:t>
            </a:r>
            <a:r>
              <a:rPr lang="en-US" dirty="0"/>
              <a:t>come in the following sets:</a:t>
            </a:r>
          </a:p>
          <a:p>
            <a:pPr lvl="1" eaLnBrk="1" hangingPunct="1">
              <a:defRPr/>
            </a:pPr>
            <a:r>
              <a:rPr lang="en-US" dirty="0"/>
              <a:t>1 of s, 3 of p, 5 of d, and 7 of </a:t>
            </a:r>
            <a:r>
              <a:rPr lang="en-US" dirty="0" smtClean="0"/>
              <a:t>f</a:t>
            </a:r>
          </a:p>
          <a:p>
            <a:pPr lvl="1" eaLnBrk="1" hangingPunct="1">
              <a:defRPr/>
            </a:pPr>
            <a:r>
              <a:rPr lang="en-US" dirty="0" smtClean="0"/>
              <a:t>Maximum electrons for each is 2 for s, 6 for p, 10 for d, and 14 for f</a:t>
            </a:r>
            <a:endParaRPr lang="en-US" dirty="0"/>
          </a:p>
          <a:p>
            <a:pPr eaLnBrk="1" hangingPunct="1">
              <a:defRPr/>
            </a:pPr>
            <a:r>
              <a:rPr lang="en-US" dirty="0" smtClean="0"/>
              <a:t>The orbitals listed in </a:t>
            </a:r>
            <a:r>
              <a:rPr lang="en-US" dirty="0"/>
              <a:t>order of increasing energy </a:t>
            </a:r>
            <a:r>
              <a:rPr lang="en-US" dirty="0" smtClean="0"/>
              <a:t>would </a:t>
            </a:r>
            <a:r>
              <a:rPr lang="en-US" dirty="0"/>
              <a:t>be s, p, d, and </a:t>
            </a:r>
            <a:r>
              <a:rPr lang="en-US" dirty="0" smtClean="0"/>
              <a:t>f.</a:t>
            </a:r>
          </a:p>
          <a:p>
            <a:pPr eaLnBrk="1" hangingPunct="1">
              <a:defRPr/>
            </a:pPr>
            <a:r>
              <a:rPr lang="en-US" dirty="0" smtClean="0"/>
              <a:t>The number in front of the orbital is the energy level so 1s means an s orbital on energy level 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62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Blocks of the Periodic Table</a:t>
            </a:r>
            <a:endParaRPr lang="en-US" dirty="0"/>
          </a:p>
        </p:txBody>
      </p:sp>
      <p:sp>
        <p:nvSpPr>
          <p:cNvPr id="10" name="AutoShape 2" descr="Image result for blocks of the periodic table"/>
          <p:cNvSpPr>
            <a:spLocks noChangeAspect="1" noChangeArrowheads="1"/>
          </p:cNvSpPr>
          <p:nvPr/>
        </p:nvSpPr>
        <p:spPr bwMode="auto">
          <a:xfrm>
            <a:off x="15240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590800"/>
            <a:ext cx="7773364" cy="4049148"/>
          </a:xfrm>
        </p:spPr>
      </p:pic>
      <p:sp>
        <p:nvSpPr>
          <p:cNvPr id="16" name="TextBox 15"/>
          <p:cNvSpPr txBox="1"/>
          <p:nvPr/>
        </p:nvSpPr>
        <p:spPr>
          <a:xfrm>
            <a:off x="2514600" y="1143000"/>
            <a:ext cx="762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rgbClr val="FFFFFF"/>
                </a:solidFill>
              </a:rPr>
              <a:t>n represents row number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rgbClr val="FFFFFF"/>
                </a:solidFill>
              </a:rPr>
              <a:t>Will not have to write any with f</a:t>
            </a:r>
            <a:endParaRPr lang="en-US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349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Aufbau</a:t>
            </a:r>
            <a:r>
              <a:rPr lang="en-US" dirty="0" smtClean="0"/>
              <a:t> Principle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1" y="1447800"/>
            <a:ext cx="8208963" cy="2971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err="1"/>
              <a:t>Aufbau</a:t>
            </a:r>
            <a:r>
              <a:rPr lang="en-US" sz="3600" dirty="0"/>
              <a:t> </a:t>
            </a:r>
            <a:r>
              <a:rPr lang="en-US" sz="3600" dirty="0"/>
              <a:t>Principle states electrons enter the lowest available energy orbital first so standard will always start with 1s</a:t>
            </a:r>
          </a:p>
        </p:txBody>
      </p:sp>
      <p:pic>
        <p:nvPicPr>
          <p:cNvPr id="5" name="Picture 8" descr="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1" y="3429001"/>
            <a:ext cx="4492625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334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4" grpId="0"/>
      <p:bldP spid="17715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Example</a:t>
            </a:r>
            <a:r>
              <a:rPr lang="en-US" dirty="0"/>
              <a:t>s</a:t>
            </a:r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Nitrogen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Standard </a:t>
            </a:r>
            <a:r>
              <a:rPr lang="en-US" dirty="0"/>
              <a:t>electron configuration </a:t>
            </a:r>
            <a:r>
              <a:rPr lang="en-US" dirty="0">
                <a:solidFill>
                  <a:srgbClr val="FFFFFF"/>
                </a:solidFill>
              </a:rPr>
              <a:t>: 1s</a:t>
            </a:r>
            <a:r>
              <a:rPr lang="en-US" baseline="30000" dirty="0">
                <a:solidFill>
                  <a:srgbClr val="FFFFFF"/>
                </a:solidFill>
              </a:rPr>
              <a:t>2 </a:t>
            </a:r>
            <a:r>
              <a:rPr lang="en-US" dirty="0">
                <a:solidFill>
                  <a:srgbClr val="FFFFFF"/>
                </a:solidFill>
              </a:rPr>
              <a:t>2s</a:t>
            </a:r>
            <a:r>
              <a:rPr lang="en-US" baseline="30000" dirty="0">
                <a:solidFill>
                  <a:srgbClr val="FFFFFF"/>
                </a:solidFill>
              </a:rPr>
              <a:t>2 </a:t>
            </a:r>
            <a:r>
              <a:rPr lang="en-US" dirty="0" smtClean="0">
                <a:solidFill>
                  <a:srgbClr val="FFFFFF"/>
                </a:solidFill>
              </a:rPr>
              <a:t>2p</a:t>
            </a:r>
            <a:r>
              <a:rPr lang="en-US" baseline="30000" dirty="0" smtClean="0">
                <a:solidFill>
                  <a:srgbClr val="FFFFFF"/>
                </a:solidFill>
              </a:rPr>
              <a:t>3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Noble Gas </a:t>
            </a:r>
            <a:r>
              <a:rPr lang="en-US" dirty="0"/>
              <a:t>electron configuration </a:t>
            </a:r>
            <a:r>
              <a:rPr lang="en-US" dirty="0">
                <a:solidFill>
                  <a:srgbClr val="FFFFFF"/>
                </a:solidFill>
              </a:rPr>
              <a:t>: [He] </a:t>
            </a:r>
            <a:r>
              <a:rPr lang="en-US" dirty="0" smtClean="0">
                <a:solidFill>
                  <a:srgbClr val="FFFFFF"/>
                </a:solidFill>
              </a:rPr>
              <a:t>2s</a:t>
            </a:r>
            <a:r>
              <a:rPr lang="en-US" baseline="30000" dirty="0" smtClean="0">
                <a:solidFill>
                  <a:srgbClr val="FFFFFF"/>
                </a:solidFill>
              </a:rPr>
              <a:t>2</a:t>
            </a:r>
            <a:r>
              <a:rPr lang="en-US" dirty="0" smtClean="0">
                <a:solidFill>
                  <a:srgbClr val="FFFFFF"/>
                </a:solidFill>
              </a:rPr>
              <a:t>2p</a:t>
            </a:r>
            <a:r>
              <a:rPr lang="en-US" baseline="30000" dirty="0" smtClean="0">
                <a:solidFill>
                  <a:srgbClr val="FFFFFF"/>
                </a:solidFill>
              </a:rPr>
              <a:t>3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Sulfur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Standard </a:t>
            </a:r>
            <a:r>
              <a:rPr lang="en-US" dirty="0"/>
              <a:t>electron configuration </a:t>
            </a:r>
            <a:r>
              <a:rPr lang="en-US" dirty="0">
                <a:solidFill>
                  <a:srgbClr val="FFFFFF"/>
                </a:solidFill>
              </a:rPr>
              <a:t>: 1s</a:t>
            </a:r>
            <a:r>
              <a:rPr lang="en-US" baseline="30000" dirty="0">
                <a:solidFill>
                  <a:srgbClr val="FFFFFF"/>
                </a:solidFill>
              </a:rPr>
              <a:t>2 </a:t>
            </a:r>
            <a:r>
              <a:rPr lang="en-US" dirty="0">
                <a:solidFill>
                  <a:srgbClr val="FFFFFF"/>
                </a:solidFill>
              </a:rPr>
              <a:t>2s</a:t>
            </a:r>
            <a:r>
              <a:rPr lang="en-US" baseline="30000" dirty="0">
                <a:solidFill>
                  <a:srgbClr val="FFFFFF"/>
                </a:solidFill>
              </a:rPr>
              <a:t>2 </a:t>
            </a:r>
            <a:r>
              <a:rPr lang="en-US" dirty="0" smtClean="0">
                <a:solidFill>
                  <a:srgbClr val="FFFFFF"/>
                </a:solidFill>
              </a:rPr>
              <a:t>2p</a:t>
            </a:r>
            <a:r>
              <a:rPr lang="en-US" baseline="30000" dirty="0" smtClean="0">
                <a:solidFill>
                  <a:srgbClr val="FFFFFF"/>
                </a:solidFill>
              </a:rPr>
              <a:t>6</a:t>
            </a:r>
            <a:r>
              <a:rPr lang="en-US" dirty="0" smtClean="0">
                <a:solidFill>
                  <a:srgbClr val="FFFFFF"/>
                </a:solidFill>
              </a:rPr>
              <a:t>3s</a:t>
            </a:r>
            <a:r>
              <a:rPr lang="en-US" baseline="30000" dirty="0" smtClean="0">
                <a:solidFill>
                  <a:srgbClr val="FFFFFF"/>
                </a:solidFill>
              </a:rPr>
              <a:t>2</a:t>
            </a:r>
            <a:r>
              <a:rPr lang="en-US" dirty="0" smtClean="0">
                <a:solidFill>
                  <a:srgbClr val="FFFFFF"/>
                </a:solidFill>
              </a:rPr>
              <a:t>3p</a:t>
            </a:r>
            <a:r>
              <a:rPr lang="en-US" baseline="30000" dirty="0" smtClean="0">
                <a:solidFill>
                  <a:srgbClr val="FFFFFF"/>
                </a:solidFill>
              </a:rPr>
              <a:t>5</a:t>
            </a:r>
            <a:endParaRPr lang="en-US" baseline="30000" dirty="0">
              <a:solidFill>
                <a:srgbClr val="FFFFFF"/>
              </a:solidFill>
            </a:endParaRPr>
          </a:p>
          <a:p>
            <a:pPr lvl="1"/>
            <a:r>
              <a:rPr lang="en-US" dirty="0">
                <a:solidFill>
                  <a:srgbClr val="FFFFFF"/>
                </a:solidFill>
              </a:rPr>
              <a:t>Noble Gas </a:t>
            </a:r>
            <a:r>
              <a:rPr lang="en-US" dirty="0"/>
              <a:t>electron configuration </a:t>
            </a:r>
            <a:r>
              <a:rPr lang="en-US" dirty="0">
                <a:solidFill>
                  <a:srgbClr val="FFFFFF"/>
                </a:solidFill>
              </a:rPr>
              <a:t>: </a:t>
            </a:r>
            <a:r>
              <a:rPr lang="en-US" dirty="0" smtClean="0">
                <a:solidFill>
                  <a:srgbClr val="FFFFFF"/>
                </a:solidFill>
              </a:rPr>
              <a:t>[Ne] </a:t>
            </a:r>
            <a:r>
              <a:rPr lang="en-US" dirty="0">
                <a:solidFill>
                  <a:srgbClr val="FFFFFF"/>
                </a:solidFill>
              </a:rPr>
              <a:t>3s</a:t>
            </a:r>
            <a:r>
              <a:rPr lang="en-US" baseline="30000" dirty="0">
                <a:solidFill>
                  <a:srgbClr val="FFFFFF"/>
                </a:solidFill>
              </a:rPr>
              <a:t>2</a:t>
            </a:r>
            <a:r>
              <a:rPr lang="en-US" dirty="0">
                <a:solidFill>
                  <a:srgbClr val="FFFFFF"/>
                </a:solidFill>
              </a:rPr>
              <a:t>3p</a:t>
            </a:r>
            <a:r>
              <a:rPr lang="en-US" baseline="30000" dirty="0">
                <a:solidFill>
                  <a:srgbClr val="FFFFFF"/>
                </a:solidFill>
              </a:rPr>
              <a:t>5</a:t>
            </a: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sz="2400" dirty="0">
              <a:solidFill>
                <a:srgbClr val="FFFFFF"/>
              </a:solidFill>
              <a:latin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72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Nickel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Standard </a:t>
            </a:r>
            <a:r>
              <a:rPr lang="en-US" dirty="0"/>
              <a:t>electron configuration </a:t>
            </a:r>
            <a:r>
              <a:rPr lang="en-US" dirty="0">
                <a:solidFill>
                  <a:srgbClr val="FFFFFF"/>
                </a:solidFill>
              </a:rPr>
              <a:t>: 1s</a:t>
            </a:r>
            <a:r>
              <a:rPr lang="en-US" baseline="30000" dirty="0">
                <a:solidFill>
                  <a:srgbClr val="FFFFFF"/>
                </a:solidFill>
              </a:rPr>
              <a:t>2 </a:t>
            </a:r>
            <a:r>
              <a:rPr lang="en-US" dirty="0">
                <a:solidFill>
                  <a:srgbClr val="FFFFFF"/>
                </a:solidFill>
              </a:rPr>
              <a:t>2s</a:t>
            </a:r>
            <a:r>
              <a:rPr lang="en-US" baseline="30000" dirty="0">
                <a:solidFill>
                  <a:srgbClr val="FFFFFF"/>
                </a:solidFill>
              </a:rPr>
              <a:t>2 </a:t>
            </a:r>
            <a:r>
              <a:rPr lang="en-US" dirty="0" smtClean="0">
                <a:solidFill>
                  <a:srgbClr val="FFFFFF"/>
                </a:solidFill>
              </a:rPr>
              <a:t>2p</a:t>
            </a:r>
            <a:r>
              <a:rPr lang="en-US" baseline="30000" dirty="0" smtClean="0">
                <a:solidFill>
                  <a:srgbClr val="FFFFFF"/>
                </a:solidFill>
              </a:rPr>
              <a:t>6</a:t>
            </a:r>
            <a:r>
              <a:rPr lang="en-US" dirty="0" smtClean="0">
                <a:solidFill>
                  <a:srgbClr val="FFFFFF"/>
                </a:solidFill>
              </a:rPr>
              <a:t>3s</a:t>
            </a:r>
            <a:r>
              <a:rPr lang="en-US" baseline="30000" dirty="0" smtClean="0">
                <a:solidFill>
                  <a:srgbClr val="FFFFFF"/>
                </a:solidFill>
              </a:rPr>
              <a:t>2</a:t>
            </a:r>
            <a:r>
              <a:rPr lang="en-US" dirty="0" smtClean="0">
                <a:solidFill>
                  <a:srgbClr val="FFFFFF"/>
                </a:solidFill>
              </a:rPr>
              <a:t>3p</a:t>
            </a:r>
            <a:r>
              <a:rPr lang="en-US" baseline="30000" dirty="0" smtClean="0">
                <a:solidFill>
                  <a:srgbClr val="FFFFFF"/>
                </a:solidFill>
              </a:rPr>
              <a:t>6</a:t>
            </a:r>
            <a:r>
              <a:rPr lang="en-US" dirty="0" smtClean="0">
                <a:solidFill>
                  <a:srgbClr val="FFFFFF"/>
                </a:solidFill>
              </a:rPr>
              <a:t>4s</a:t>
            </a:r>
            <a:r>
              <a:rPr lang="en-US" baseline="30000" dirty="0" smtClean="0">
                <a:solidFill>
                  <a:srgbClr val="FFFFFF"/>
                </a:solidFill>
              </a:rPr>
              <a:t>2</a:t>
            </a:r>
            <a:r>
              <a:rPr lang="en-US" dirty="0" smtClean="0">
                <a:solidFill>
                  <a:srgbClr val="FFFFFF"/>
                </a:solidFill>
              </a:rPr>
              <a:t>3d</a:t>
            </a:r>
            <a:r>
              <a:rPr lang="en-US" baseline="30000" dirty="0" smtClean="0">
                <a:solidFill>
                  <a:srgbClr val="FFFFFF"/>
                </a:solidFill>
              </a:rPr>
              <a:t>8</a:t>
            </a:r>
            <a:endParaRPr lang="en-US" baseline="30000" dirty="0">
              <a:solidFill>
                <a:srgbClr val="FFFFFF"/>
              </a:solidFill>
            </a:endParaRPr>
          </a:p>
          <a:p>
            <a:pPr lvl="1"/>
            <a:r>
              <a:rPr lang="en-US" dirty="0" smtClean="0">
                <a:solidFill>
                  <a:srgbClr val="FFFFFF"/>
                </a:solidFill>
              </a:rPr>
              <a:t>Noble </a:t>
            </a:r>
            <a:r>
              <a:rPr lang="en-US" dirty="0">
                <a:solidFill>
                  <a:srgbClr val="FFFFFF"/>
                </a:solidFill>
              </a:rPr>
              <a:t>Gas </a:t>
            </a:r>
            <a:r>
              <a:rPr lang="en-US" dirty="0"/>
              <a:t>electron configuration </a:t>
            </a:r>
            <a:r>
              <a:rPr lang="en-US" dirty="0">
                <a:solidFill>
                  <a:srgbClr val="FFFFFF"/>
                </a:solidFill>
              </a:rPr>
              <a:t>: </a:t>
            </a:r>
            <a:r>
              <a:rPr lang="en-US" dirty="0" smtClean="0">
                <a:solidFill>
                  <a:srgbClr val="FFFFFF"/>
                </a:solidFill>
              </a:rPr>
              <a:t>[</a:t>
            </a:r>
            <a:r>
              <a:rPr lang="en-US" dirty="0" err="1" smtClean="0">
                <a:solidFill>
                  <a:srgbClr val="FFFFFF"/>
                </a:solidFill>
              </a:rPr>
              <a:t>Ar</a:t>
            </a:r>
            <a:r>
              <a:rPr lang="en-US" dirty="0" smtClean="0">
                <a:solidFill>
                  <a:srgbClr val="FFFFFF"/>
                </a:solidFill>
              </a:rPr>
              <a:t>] </a:t>
            </a:r>
            <a:r>
              <a:rPr lang="en-US" dirty="0">
                <a:solidFill>
                  <a:srgbClr val="FFFFFF"/>
                </a:solidFill>
              </a:rPr>
              <a:t>4s</a:t>
            </a:r>
            <a:r>
              <a:rPr lang="en-US" baseline="30000" dirty="0">
                <a:solidFill>
                  <a:srgbClr val="FFFFFF"/>
                </a:solidFill>
              </a:rPr>
              <a:t>2</a:t>
            </a:r>
            <a:r>
              <a:rPr lang="en-US" dirty="0">
                <a:solidFill>
                  <a:srgbClr val="FFFFFF"/>
                </a:solidFill>
              </a:rPr>
              <a:t>3d</a:t>
            </a:r>
            <a:r>
              <a:rPr lang="en-US" baseline="30000" dirty="0">
                <a:solidFill>
                  <a:srgbClr val="FFFFFF"/>
                </a:solidFill>
              </a:rPr>
              <a:t>8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Rubidium</a:t>
            </a:r>
            <a:endParaRPr lang="en-US" dirty="0">
              <a:solidFill>
                <a:srgbClr val="FFFFFF"/>
              </a:solidFill>
            </a:endParaRPr>
          </a:p>
          <a:p>
            <a:pPr lvl="1"/>
            <a:r>
              <a:rPr lang="en-US" dirty="0">
                <a:solidFill>
                  <a:srgbClr val="FFFFFF"/>
                </a:solidFill>
              </a:rPr>
              <a:t>Standard </a:t>
            </a:r>
            <a:r>
              <a:rPr lang="en-US" dirty="0"/>
              <a:t>electron configuration </a:t>
            </a:r>
            <a:r>
              <a:rPr lang="en-US" dirty="0">
                <a:solidFill>
                  <a:srgbClr val="FFFFFF"/>
                </a:solidFill>
              </a:rPr>
              <a:t>: 1s</a:t>
            </a:r>
            <a:r>
              <a:rPr lang="en-US" baseline="30000" dirty="0">
                <a:solidFill>
                  <a:srgbClr val="FFFFFF"/>
                </a:solidFill>
              </a:rPr>
              <a:t>2 </a:t>
            </a:r>
            <a:r>
              <a:rPr lang="en-US" dirty="0">
                <a:solidFill>
                  <a:srgbClr val="FFFFFF"/>
                </a:solidFill>
              </a:rPr>
              <a:t>2s</a:t>
            </a:r>
            <a:r>
              <a:rPr lang="en-US" baseline="30000" dirty="0">
                <a:solidFill>
                  <a:srgbClr val="FFFFFF"/>
                </a:solidFill>
              </a:rPr>
              <a:t>2 </a:t>
            </a:r>
            <a:r>
              <a:rPr lang="en-US" dirty="0" smtClean="0">
                <a:solidFill>
                  <a:srgbClr val="FFFFFF"/>
                </a:solidFill>
              </a:rPr>
              <a:t>2p</a:t>
            </a:r>
            <a:r>
              <a:rPr lang="en-US" baseline="30000" dirty="0" smtClean="0">
                <a:solidFill>
                  <a:srgbClr val="FFFFFF"/>
                </a:solidFill>
              </a:rPr>
              <a:t>6</a:t>
            </a:r>
            <a:r>
              <a:rPr lang="en-US" dirty="0" smtClean="0">
                <a:solidFill>
                  <a:srgbClr val="FFFFFF"/>
                </a:solidFill>
              </a:rPr>
              <a:t>3s</a:t>
            </a:r>
            <a:r>
              <a:rPr lang="en-US" baseline="30000" dirty="0" smtClean="0">
                <a:solidFill>
                  <a:srgbClr val="FFFFFF"/>
                </a:solidFill>
              </a:rPr>
              <a:t>2</a:t>
            </a:r>
            <a:r>
              <a:rPr lang="en-US" dirty="0" smtClean="0">
                <a:solidFill>
                  <a:srgbClr val="FFFFFF"/>
                </a:solidFill>
              </a:rPr>
              <a:t>3p</a:t>
            </a:r>
            <a:r>
              <a:rPr lang="en-US" baseline="30000" dirty="0" smtClean="0">
                <a:solidFill>
                  <a:srgbClr val="FFFFFF"/>
                </a:solidFill>
              </a:rPr>
              <a:t>6</a:t>
            </a:r>
            <a:r>
              <a:rPr lang="en-US" dirty="0" smtClean="0">
                <a:solidFill>
                  <a:srgbClr val="FFFFFF"/>
                </a:solidFill>
              </a:rPr>
              <a:t>4s</a:t>
            </a:r>
            <a:r>
              <a:rPr lang="en-US" baseline="30000" dirty="0" smtClean="0">
                <a:solidFill>
                  <a:srgbClr val="FFFFFF"/>
                </a:solidFill>
              </a:rPr>
              <a:t>2</a:t>
            </a:r>
            <a:r>
              <a:rPr lang="en-US" dirty="0" smtClean="0">
                <a:solidFill>
                  <a:srgbClr val="FFFFFF"/>
                </a:solidFill>
              </a:rPr>
              <a:t>3d</a:t>
            </a:r>
            <a:r>
              <a:rPr lang="en-US" baseline="30000" dirty="0" smtClean="0">
                <a:solidFill>
                  <a:srgbClr val="FFFFFF"/>
                </a:solidFill>
              </a:rPr>
              <a:t>10</a:t>
            </a:r>
            <a:r>
              <a:rPr lang="en-US" dirty="0" smtClean="0">
                <a:solidFill>
                  <a:srgbClr val="FFFFFF"/>
                </a:solidFill>
              </a:rPr>
              <a:t>4p</a:t>
            </a:r>
            <a:r>
              <a:rPr lang="en-US" baseline="30000" dirty="0" smtClean="0">
                <a:solidFill>
                  <a:srgbClr val="FFFFFF"/>
                </a:solidFill>
              </a:rPr>
              <a:t>6</a:t>
            </a:r>
            <a:r>
              <a:rPr lang="en-US" dirty="0" smtClean="0">
                <a:solidFill>
                  <a:srgbClr val="FFFFFF"/>
                </a:solidFill>
              </a:rPr>
              <a:t>5s</a:t>
            </a:r>
            <a:r>
              <a:rPr lang="en-US" baseline="30000" dirty="0" smtClean="0">
                <a:solidFill>
                  <a:srgbClr val="FFFFFF"/>
                </a:solidFill>
              </a:rPr>
              <a:t>1</a:t>
            </a:r>
            <a:endParaRPr lang="en-US" baseline="30000" dirty="0">
              <a:solidFill>
                <a:srgbClr val="FFFFFF"/>
              </a:solidFill>
            </a:endParaRPr>
          </a:p>
          <a:p>
            <a:pPr lvl="1"/>
            <a:r>
              <a:rPr lang="en-US" dirty="0">
                <a:solidFill>
                  <a:srgbClr val="FFFFFF"/>
                </a:solidFill>
              </a:rPr>
              <a:t>Noble Gas </a:t>
            </a:r>
            <a:r>
              <a:rPr lang="en-US" dirty="0"/>
              <a:t>electron configuration </a:t>
            </a:r>
            <a:r>
              <a:rPr lang="en-US" dirty="0">
                <a:solidFill>
                  <a:srgbClr val="FFFFFF"/>
                </a:solidFill>
              </a:rPr>
              <a:t>: </a:t>
            </a:r>
            <a:r>
              <a:rPr lang="en-US" dirty="0" smtClean="0">
                <a:solidFill>
                  <a:srgbClr val="FFFFFF"/>
                </a:solidFill>
              </a:rPr>
              <a:t>[Kr] </a:t>
            </a:r>
            <a:r>
              <a:rPr lang="en-US" dirty="0">
                <a:solidFill>
                  <a:srgbClr val="FFFFFF"/>
                </a:solidFill>
              </a:rPr>
              <a:t>5s</a:t>
            </a:r>
            <a:r>
              <a:rPr lang="en-US" baseline="30000" dirty="0">
                <a:solidFill>
                  <a:srgbClr val="FFFFFF"/>
                </a:solidFill>
              </a:rPr>
              <a:t>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395557"/>
      </p:ext>
    </p:extLst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360</Words>
  <Application>Microsoft Office PowerPoint</Application>
  <PresentationFormat>Widescreen</PresentationFormat>
  <Paragraphs>51</Paragraphs>
  <Slides>12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Garamond</vt:lpstr>
      <vt:lpstr>Times New Roman</vt:lpstr>
      <vt:lpstr>Wingdings</vt:lpstr>
      <vt:lpstr>Stream</vt:lpstr>
      <vt:lpstr>2.4 Electron Configuration Objective 5:b-c</vt:lpstr>
      <vt:lpstr>Essential Questions</vt:lpstr>
      <vt:lpstr>Atomic Orbitals</vt:lpstr>
      <vt:lpstr>Electron Configuration</vt:lpstr>
      <vt:lpstr>Electron Configuration (cont)</vt:lpstr>
      <vt:lpstr>Blocks of the Periodic Table</vt:lpstr>
      <vt:lpstr>Aufbau Principle</vt:lpstr>
      <vt:lpstr>Examples</vt:lpstr>
      <vt:lpstr>Examples</vt:lpstr>
      <vt:lpstr>Video</vt:lpstr>
      <vt:lpstr>Essential Questions</vt:lpstr>
      <vt:lpstr>2.4 Tracked Assignments</vt:lpstr>
    </vt:vector>
  </TitlesOfParts>
  <Company>Canyons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2.4 Electron Configuration Objective 5:b-c</dc:title>
  <dc:creator>Schow, Alison</dc:creator>
  <cp:lastModifiedBy>Schow, Alison</cp:lastModifiedBy>
  <cp:revision>1</cp:revision>
  <dcterms:created xsi:type="dcterms:W3CDTF">2019-10-04T15:36:47Z</dcterms:created>
  <dcterms:modified xsi:type="dcterms:W3CDTF">2019-10-04T15:36:58Z</dcterms:modified>
</cp:coreProperties>
</file>