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693C9-183E-4CC6-B4A2-2864728EAAF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F4DDA-D33D-44D9-A712-D752581C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7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3A5C72-4C8E-461E-98C3-A91195351DB8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2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86FAFA-099D-47EE-A9A7-D8AF269A2A1A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7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7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32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91B5-93B5-439A-A2CF-B1E7CA8A301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959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86F93-0CBB-4EEE-A9E1-357F8CD989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2897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307A8-EF96-450E-93BE-BE615BC771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8847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B2D9-C632-4AB0-A2C5-BD11B0C4D1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5749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6CCB5-2D45-4C0B-A467-6FE4F96B3B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658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FC94-B2AF-4A64-883A-D0055B060E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450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C4C7C-32AB-419B-9893-88493F001D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9717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82EC-43CA-448B-89ED-DA4B5AF1C8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9174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17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AF731-6CAB-4483-BAB7-A71F16E5724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5863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24372-51DC-4E4B-BE53-D0FB0788D1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1295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367B1-3AFA-4103-B3A5-03216018F1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3579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069B-6946-4DC4-A894-E0D25909C64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3651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05387-04D5-4C42-A5D6-3C87D7E661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507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F615-1B74-4E75-B5F7-7516E8AD38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AEF7-8E8A-425C-B6C5-E0F21A8EE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522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6331D1-051A-436D-9E09-0C46B8BAFD8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839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23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Valence Electrons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Valence electrons are “outer shell” or outer energy level electrons</a:t>
            </a:r>
          </a:p>
          <a:p>
            <a:pPr eaLnBrk="1" hangingPunct="1"/>
            <a:r>
              <a:rPr lang="en-US" altLang="en-US" smtClean="0"/>
              <a:t>How do you know how many valence electrons there are?</a:t>
            </a:r>
          </a:p>
          <a:p>
            <a:pPr lvl="1" eaLnBrk="1" hangingPunct="1"/>
            <a:r>
              <a:rPr lang="en-US" altLang="en-US" smtClean="0"/>
              <a:t>Counting the number of columns (not including d block)</a:t>
            </a:r>
          </a:p>
          <a:p>
            <a:pPr lvl="1"/>
            <a:r>
              <a:rPr lang="en-US" altLang="en-US" smtClean="0"/>
              <a:t>Carbon would have 4 valence electrons</a:t>
            </a:r>
          </a:p>
          <a:p>
            <a:r>
              <a:rPr lang="en-US" altLang="en-US" smtClean="0"/>
              <a:t>How many would Oxygen have?</a:t>
            </a:r>
          </a:p>
          <a:p>
            <a:r>
              <a:rPr lang="en-US" altLang="en-US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9531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 Properties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properties of the elements change as you move across a period from left to right.</a:t>
            </a:r>
          </a:p>
          <a:p>
            <a:r>
              <a:rPr lang="en-US" altLang="en-US" smtClean="0"/>
              <a:t>Elements in the same period will have valence electrons in the same valence shell or energy level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5467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Trends: Radius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Atomic radius is the distance from the center of the nucleus to the outermost electron</a:t>
            </a:r>
          </a:p>
          <a:p>
            <a:endParaRPr lang="en-US" altLang="en-US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6386" r="60182" b="37929"/>
          <a:stretch>
            <a:fillRect/>
          </a:stretch>
        </p:blipFill>
        <p:spPr bwMode="auto">
          <a:xfrm>
            <a:off x="5029200" y="3370263"/>
            <a:ext cx="106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127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Trends: Radius (cont)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229600" cy="2181225"/>
          </a:xfrm>
        </p:spPr>
        <p:txBody>
          <a:bodyPr/>
          <a:lstStyle/>
          <a:p>
            <a:pPr eaLnBrk="1" hangingPunct="1"/>
            <a:r>
              <a:rPr lang="en-US" altLang="en-US" sz="2800"/>
              <a:t>Atomic radii decreases as you move from left to right across the periodic table and increases as you go down the periodic table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pic>
        <p:nvPicPr>
          <p:cNvPr id="29700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3630613"/>
            <a:ext cx="4724400" cy="2722562"/>
          </a:xfrm>
        </p:spPr>
      </p:pic>
    </p:spTree>
    <p:extLst>
      <p:ext uri="{BB962C8B-B14F-4D97-AF65-F5344CB8AC3E}">
        <p14:creationId xmlns:p14="http://schemas.microsoft.com/office/powerpoint/2010/main" val="415566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Trends: Radius (cont)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Increases going down because of the addition of e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 shells (filling a new energy level/valence shell)</a:t>
            </a:r>
          </a:p>
          <a:p>
            <a:pPr eaLnBrk="1" hangingPunct="1"/>
            <a:r>
              <a:rPr lang="en-US" altLang="en-US" dirty="0" smtClean="0"/>
              <a:t>Decreases going across because of the increased attractions between nucleus and </a:t>
            </a:r>
            <a:r>
              <a:rPr lang="en-US" altLang="en-US" dirty="0" smtClean="0"/>
              <a:t>e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 from adding p</a:t>
            </a:r>
            <a:r>
              <a:rPr lang="en-US" altLang="en-US" baseline="30000" dirty="0"/>
              <a:t>+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Changes going across rows are smaller than changes going down columns</a:t>
            </a: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8352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Trends: 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Ionization energy (IE) is the energy required to remove an e</a:t>
            </a:r>
            <a:r>
              <a:rPr lang="en-US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Ionization energy increases as you move from left to right across the periodic table and decreases as you go down the periodic table</a:t>
            </a:r>
          </a:p>
        </p:txBody>
      </p:sp>
      <p:pic>
        <p:nvPicPr>
          <p:cNvPr id="3277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4176713"/>
            <a:ext cx="25146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770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Trends: IE (cont)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IE increases going across because as the radius decreases this strengthens the attraction between the nucleus and the e</a:t>
            </a:r>
            <a:r>
              <a:rPr lang="en-US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it requires more energy to remove an e</a:t>
            </a:r>
            <a:r>
              <a:rPr lang="en-US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IE decreases going down because as the radius increases this weakens the attraction making it require less energy to remove an e</a:t>
            </a:r>
            <a:r>
              <a:rPr lang="en-US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05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Trends: Electroneg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Electronegativity</a:t>
            </a:r>
            <a:r>
              <a:rPr lang="en-US" altLang="en-US" smtClean="0"/>
              <a:t> measures the ability of an atom to attract electrons from another atom in a compound.</a:t>
            </a:r>
          </a:p>
          <a:p>
            <a:pPr eaLnBrk="1" hangingPunct="1"/>
            <a:r>
              <a:rPr lang="en-US" altLang="en-US" smtClean="0"/>
              <a:t>Electronegativity</a:t>
            </a:r>
            <a:r>
              <a:rPr lang="en-US" altLang="en-US" b="1" smtClean="0"/>
              <a:t> </a:t>
            </a:r>
            <a:r>
              <a:rPr lang="en-US" altLang="en-US" smtClean="0"/>
              <a:t>increases as you move from across the periodic table and decreases as you go down the periodic table </a:t>
            </a:r>
            <a:r>
              <a:rPr lang="en-US" altLang="en-US" u="sng" smtClean="0"/>
              <a:t>except column 18</a:t>
            </a:r>
          </a:p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2597175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Trends: Electroneg (cont)</a:t>
            </a:r>
          </a:p>
        </p:txBody>
      </p:sp>
      <p:pic>
        <p:nvPicPr>
          <p:cNvPr id="358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62"/>
          <a:stretch>
            <a:fillRect/>
          </a:stretch>
        </p:blipFill>
        <p:spPr>
          <a:xfrm>
            <a:off x="3417889" y="1600200"/>
            <a:ext cx="5356225" cy="2362200"/>
          </a:xfrm>
        </p:spPr>
      </p:pic>
      <p:pic>
        <p:nvPicPr>
          <p:cNvPr id="358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3352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065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Trends: Electroneg (cont)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Column 18 equals 0 because their full valence shell means they normally do not bond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Electronegativity increases going across because the smaller radius strengthens the attraction between the nucleus and the e</a:t>
            </a:r>
            <a:r>
              <a:rPr lang="en-US" altLang="en-US" baseline="30000" smtClean="0"/>
              <a:t>-</a:t>
            </a:r>
            <a:r>
              <a:rPr lang="en-US" altLang="en-US" smtClean="0"/>
              <a:t> making it easier to attract new electrons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Electronegativity decreases going down groups because the larger radius weakens the attraction making it harder to attract new electrons</a:t>
            </a:r>
          </a:p>
        </p:txBody>
      </p:sp>
    </p:spTree>
    <p:extLst>
      <p:ext uri="{BB962C8B-B14F-4D97-AF65-F5344CB8AC3E}">
        <p14:creationId xmlns:p14="http://schemas.microsoft.com/office/powerpoint/2010/main" val="1117593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3.1 Periodic Table and Periodic Trends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Chemistry</a:t>
            </a:r>
          </a:p>
          <a:p>
            <a:pPr eaLnBrk="1" hangingPunct="1"/>
            <a:r>
              <a:rPr lang="en-US" altLang="en-US" dirty="0" smtClean="0"/>
              <a:t>Objectives 1:a-b, d-e; 3</a:t>
            </a:r>
          </a:p>
        </p:txBody>
      </p:sp>
    </p:spTree>
    <p:extLst>
      <p:ext uri="{BB962C8B-B14F-4D97-AF65-F5344CB8AC3E}">
        <p14:creationId xmlns:p14="http://schemas.microsoft.com/office/powerpoint/2010/main" val="3357222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Trends: Practice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Te or S larger for the following:</a:t>
            </a:r>
          </a:p>
          <a:p>
            <a:r>
              <a:rPr lang="en-US" altLang="en-US" smtClean="0"/>
              <a:t>Ionization energy</a:t>
            </a:r>
          </a:p>
          <a:p>
            <a:r>
              <a:rPr lang="en-US" altLang="en-US" smtClean="0"/>
              <a:t>Electronegativity</a:t>
            </a:r>
          </a:p>
          <a:p>
            <a:r>
              <a:rPr lang="en-US" altLang="en-US" smtClean="0"/>
              <a:t>Radius</a:t>
            </a:r>
          </a:p>
          <a:p>
            <a:r>
              <a:rPr lang="en-US" altLang="en-US" smtClean="0"/>
              <a:t>Is Au or Po larger for the following:</a:t>
            </a:r>
          </a:p>
          <a:p>
            <a:r>
              <a:rPr lang="en-US" altLang="en-US" smtClean="0"/>
              <a:t>Ionization energy</a:t>
            </a:r>
          </a:p>
          <a:p>
            <a:r>
              <a:rPr lang="en-US" altLang="en-US" smtClean="0"/>
              <a:t>Electronegativity</a:t>
            </a:r>
          </a:p>
          <a:p>
            <a:r>
              <a:rPr lang="en-US" altLang="en-US" smtClean="0"/>
              <a:t>Radius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943600" y="2209800"/>
            <a:ext cx="1752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4560889"/>
            <a:ext cx="1752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Po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Po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25602775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Periodic Trends: Practice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Ta would have a bigger radius than Tl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 has more p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stronger attraction to e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P has larger ionization energy (IE) than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has a smaller radius so greater attraction to e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energy is required to remove it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890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Periodic Trends: Practice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Ba has a lower electronegativity than Mg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has a larger radius so a weaker attraction to new e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1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do we use the periodic table?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is the periodic table arranged?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do groups share properties?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valence electrons?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the different periodic trends and how do they change going across and down the periodic table?</a:t>
            </a:r>
          </a:p>
        </p:txBody>
      </p:sp>
    </p:spTree>
    <p:extLst>
      <p:ext uri="{BB962C8B-B14F-4D97-AF65-F5344CB8AC3E}">
        <p14:creationId xmlns:p14="http://schemas.microsoft.com/office/powerpoint/2010/main" val="2034733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3.1 Tracked Assignment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 160 # 3, 5, 7</a:t>
            </a:r>
          </a:p>
          <a:p>
            <a:pPr eaLnBrk="1" hangingPunct="1"/>
            <a:r>
              <a:rPr lang="en-US" altLang="en-US" smtClean="0"/>
              <a:t>p 178 # 16, 18, 20, 22, 23</a:t>
            </a:r>
          </a:p>
          <a:p>
            <a:pPr eaLnBrk="1" hangingPunct="1"/>
            <a:r>
              <a:rPr lang="en-US" altLang="en-US" smtClean="0"/>
              <a:t>p 181-182 #27, 36, 38, 39, 43, 46 (not d) 49, 50, 61(not b), 62</a:t>
            </a:r>
          </a:p>
        </p:txBody>
      </p:sp>
    </p:spTree>
    <p:extLst>
      <p:ext uri="{BB962C8B-B14F-4D97-AF65-F5344CB8AC3E}">
        <p14:creationId xmlns:p14="http://schemas.microsoft.com/office/powerpoint/2010/main" val="936385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do we use the periodic table?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is the periodic table arranged?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do groups share properties?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valence electrons?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the different periodic trends and how do they change going across and down the periodic table?</a:t>
            </a:r>
          </a:p>
        </p:txBody>
      </p:sp>
    </p:spTree>
    <p:extLst>
      <p:ext uri="{BB962C8B-B14F-4D97-AF65-F5344CB8AC3E}">
        <p14:creationId xmlns:p14="http://schemas.microsoft.com/office/powerpoint/2010/main" val="1907444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we have a periodic table?</a:t>
            </a:r>
          </a:p>
          <a:p>
            <a:pPr eaLnBrk="1" hangingPunct="1"/>
            <a:r>
              <a:rPr lang="en-US" altLang="en-US" smtClean="0"/>
              <a:t>The periodic table provides a way for organizing elements</a:t>
            </a:r>
          </a:p>
          <a:p>
            <a:pPr eaLnBrk="1" hangingPunct="1"/>
            <a:r>
              <a:rPr lang="en-US" altLang="en-US" smtClean="0"/>
              <a:t>Why does this matter?</a:t>
            </a:r>
          </a:p>
          <a:p>
            <a:pPr eaLnBrk="1" hangingPunct="1"/>
            <a:r>
              <a:rPr lang="en-US" altLang="en-US" smtClean="0"/>
              <a:t>The periodic table tells us what properties an element will have</a:t>
            </a:r>
          </a:p>
        </p:txBody>
      </p:sp>
    </p:spTree>
    <p:extLst>
      <p:ext uri="{BB962C8B-B14F-4D97-AF65-F5344CB8AC3E}">
        <p14:creationId xmlns:p14="http://schemas.microsoft.com/office/powerpoint/2010/main" val="3649234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History of the Periodic Table (don’t need to know)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first periodic table was based off of the work of Mendeleev</a:t>
            </a:r>
          </a:p>
          <a:p>
            <a:pPr eaLnBrk="1" hangingPunct="1"/>
            <a:r>
              <a:rPr lang="en-US" altLang="en-US" smtClean="0"/>
              <a:t>Mendeleev arranged the elements in his periodic table in order of increasing atomic mass and grouped them according to properties.</a:t>
            </a:r>
          </a:p>
        </p:txBody>
      </p:sp>
    </p:spTree>
    <p:extLst>
      <p:ext uri="{BB962C8B-B14F-4D97-AF65-F5344CB8AC3E}">
        <p14:creationId xmlns:p14="http://schemas.microsoft.com/office/powerpoint/2010/main" val="659375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History of the Periodic Table (cont) (don’t need to know)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elements were grouped in columns</a:t>
            </a:r>
          </a:p>
          <a:p>
            <a:pPr eaLnBrk="1" hangingPunct="1"/>
            <a:r>
              <a:rPr lang="en-US" altLang="en-US" sz="2800"/>
              <a:t>He even left places for undiscovered elements.</a:t>
            </a:r>
          </a:p>
          <a:p>
            <a:pPr eaLnBrk="1" hangingPunct="1"/>
            <a:r>
              <a:rPr lang="en-US" altLang="en-US" sz="2800"/>
              <a:t>Look at Ar, Ca, and K what do you notice?</a:t>
            </a:r>
          </a:p>
        </p:txBody>
      </p:sp>
      <p:pic>
        <p:nvPicPr>
          <p:cNvPr id="23556" name="Picture 9" descr="00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720851"/>
            <a:ext cx="4038600" cy="4289425"/>
          </a:xfrm>
          <a:noFill/>
        </p:spPr>
      </p:pic>
    </p:spTree>
    <p:extLst>
      <p:ext uri="{BB962C8B-B14F-4D97-AF65-F5344CB8AC3E}">
        <p14:creationId xmlns:p14="http://schemas.microsoft.com/office/powerpoint/2010/main" val="3960829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Periodic Table Arrangement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current periodic table arranged?</a:t>
            </a:r>
          </a:p>
          <a:p>
            <a:pPr eaLnBrk="1" hangingPunct="1"/>
            <a:r>
              <a:rPr lang="en-US" altLang="en-US" smtClean="0"/>
              <a:t>Atomic number</a:t>
            </a:r>
          </a:p>
          <a:p>
            <a:pPr eaLnBrk="1" hangingPunct="1"/>
            <a:r>
              <a:rPr lang="en-US" altLang="en-US" smtClean="0"/>
              <a:t>Moseley arranged the periodic table by atomic number so that elements with the same properties fall into the same column</a:t>
            </a:r>
          </a:p>
        </p:txBody>
      </p:sp>
    </p:spTree>
    <p:extLst>
      <p:ext uri="{BB962C8B-B14F-4D97-AF65-F5344CB8AC3E}">
        <p14:creationId xmlns:p14="http://schemas.microsoft.com/office/powerpoint/2010/main" val="2038681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Periodic Table Arrangement (cont)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vertical columns of the periodic table are called </a:t>
            </a:r>
            <a:r>
              <a:rPr lang="en-US" altLang="en-US" b="1" smtClean="0"/>
              <a:t>groups or families</a:t>
            </a:r>
          </a:p>
          <a:p>
            <a:pPr eaLnBrk="1" hangingPunct="1"/>
            <a:r>
              <a:rPr lang="en-US" altLang="en-US" smtClean="0"/>
              <a:t>The horizontal rows of the periodic table are called </a:t>
            </a:r>
            <a:r>
              <a:rPr lang="en-US" altLang="en-US" b="1" smtClean="0"/>
              <a:t>periods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701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Group Properties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The elements in the same group </a:t>
            </a:r>
            <a:r>
              <a:rPr lang="en-US" altLang="en-US" dirty="0" smtClean="0"/>
              <a:t>share similar properties from having the same valence electrons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Valence electrons determine an element’s chemical properties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339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Widescreen</PresentationFormat>
  <Paragraphs>98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Watermark</vt:lpstr>
      <vt:lpstr>PowerPoint Presentation</vt:lpstr>
      <vt:lpstr>3.1 Periodic Table and Periodic Trends</vt:lpstr>
      <vt:lpstr>Essential Questions</vt:lpstr>
      <vt:lpstr>Periodic Table</vt:lpstr>
      <vt:lpstr>History of the Periodic Table (don’t need to know)</vt:lpstr>
      <vt:lpstr>History of the Periodic Table (cont) (don’t need to know)</vt:lpstr>
      <vt:lpstr>Periodic Table Arrangement</vt:lpstr>
      <vt:lpstr>Periodic Table Arrangement (cont)</vt:lpstr>
      <vt:lpstr>Group Properties</vt:lpstr>
      <vt:lpstr>Valence Electrons</vt:lpstr>
      <vt:lpstr>Period Properties</vt:lpstr>
      <vt:lpstr>Periodic Trends: Radius</vt:lpstr>
      <vt:lpstr>Periodic Trends: Radius (cont)</vt:lpstr>
      <vt:lpstr>Periodic Trends: Radius (cont)</vt:lpstr>
      <vt:lpstr>Periodic Trends: IE</vt:lpstr>
      <vt:lpstr>Periodic Trends: IE (cont)</vt:lpstr>
      <vt:lpstr>Periodic Trends: Electroneg</vt:lpstr>
      <vt:lpstr>Periodic Trends: Electroneg (cont)</vt:lpstr>
      <vt:lpstr>Periodic Trends: Electroneg (cont)</vt:lpstr>
      <vt:lpstr>Periodic Trends: Practice</vt:lpstr>
      <vt:lpstr>Periodic Trends: Practice (cont)</vt:lpstr>
      <vt:lpstr>Periodic Trends: Practice (cont)</vt:lpstr>
      <vt:lpstr>Essential Questions</vt:lpstr>
      <vt:lpstr>3.1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Schow, Alison</dc:creator>
  <cp:lastModifiedBy>Schow, Alison</cp:lastModifiedBy>
  <cp:revision>1</cp:revision>
  <dcterms:created xsi:type="dcterms:W3CDTF">2019-10-28T21:05:55Z</dcterms:created>
  <dcterms:modified xsi:type="dcterms:W3CDTF">2019-10-28T21:06:05Z</dcterms:modified>
</cp:coreProperties>
</file>