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2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D90AA-1DEE-466B-82B9-431B0E5010F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B4BA1-DBE6-44B2-A092-DCB11C218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3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982CCB-79EA-43ED-84EB-ED329BC9077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periodic table, the colors of the boxes are used to classify representative elements and transition elements.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53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04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56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07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3B9186-0667-4065-A1BB-4D12A168A6A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944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04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56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07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734058-4CEE-419F-B649-1D7C83D3D08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35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04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56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07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AC2DDD-0A81-495E-A2F9-C8663D72EA9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575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04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56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07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D64A87-FEB1-45B1-99BA-AC86ED098664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92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94E-253B-448A-920E-BD30ABBABA9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5C48-6659-4F6F-A28E-A4E1081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5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94E-253B-448A-920E-BD30ABBABA9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5C48-6659-4F6F-A28E-A4E1081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94E-253B-448A-920E-BD30ABBABA9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5C48-6659-4F6F-A28E-A4E1081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85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32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E41A-EE11-4BEE-A0F4-F251ADA0D5C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008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63CA6-0F4C-4414-9ED3-0EAB50AE6E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06492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12990-D291-4937-B233-B230E8942D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4492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59EB9-9E66-41D2-8ED0-90011958876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2004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7ED1D-1D2F-43A1-9DF2-336AD63F8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3838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84F0E-79E5-4364-8290-F8AE3ED12E6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5111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35F28-8954-40A3-B99E-3066882449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1725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BFDED-104B-40AF-BC7E-EBE0BB75B4D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0439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94E-253B-448A-920E-BD30ABBABA9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5C48-6659-4F6F-A28E-A4E1081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23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C236B-B9F1-4559-BA6B-CA06EAE0575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7445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DC424-A445-4E42-95A5-53759CA3406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1606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3E105-B3F0-4EEB-8091-6CB82B29833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2117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7318-DC91-472B-9C76-9753B229F8E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31022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4399-FA3E-4BEA-BEF6-F62C8AEC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936498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32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3988FB1-C3FC-4F28-B064-774A37540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2335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F3DFB7-AEDD-4D40-BE82-B630F5FD5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56624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C9851AC-F07C-4711-9676-A8DA076CB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26285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C88526-9D72-4F06-854E-031F2E4D7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33833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DB4940D-16B9-41CD-A295-EF641C06DC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51482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94E-253B-448A-920E-BD30ABBABA9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5C48-6659-4F6F-A28E-A4E1081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154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A00EF2F-BD2B-407C-994F-156AE1F103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2640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1695A0-4774-41DD-A1C6-C2118FEEA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196820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815BE4-BE0A-4871-AD4C-E2E3F269F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44674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C3372D3-906C-4363-93B9-3ED6EFBB10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81637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6CC3AFE-F572-495F-8969-1D22862E4E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12633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BB0D08F-960F-4853-A4AA-E14DDA6A6B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786223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B39C978-6177-4AB1-8991-1A3EA03BE2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142940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CD0171D-5EB0-40F4-B7EC-7767E9D29F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71353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94E-253B-448A-920E-BD30ABBABA9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5C48-6659-4F6F-A28E-A4E1081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3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94E-253B-448A-920E-BD30ABBABA9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5C48-6659-4F6F-A28E-A4E1081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95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94E-253B-448A-920E-BD30ABBABA9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5C48-6659-4F6F-A28E-A4E1081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94E-253B-448A-920E-BD30ABBABA9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5C48-6659-4F6F-A28E-A4E1081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94E-253B-448A-920E-BD30ABBABA9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5C48-6659-4F6F-A28E-A4E1081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94E-253B-448A-920E-BD30ABBABA9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95C48-6659-4F6F-A28E-A4E1081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9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194E-253B-448A-920E-BD30ABBABA9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95C48-6659-4F6F-A28E-A4E10817B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5222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2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2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3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23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C7DE70-1E1C-4010-AF27-806AA7768A3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287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236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2056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7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8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9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60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0904D-F086-4B2D-BDB1-CE2D6B5684B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221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23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2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236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SZ-3wScePM&amp;feature=related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40s8_7ZcrU&amp;feature=related" TargetMode="Externa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tg9p6A6xn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b/b6/A_Fountainhead_on_West_Side_Bikepath_Near_Pier_45_New_York_City_TauntingPanda_Feb_10_2005.jpg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mmons.wikimedia.org/wiki/Image:Br,35.jpg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57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Groups of the Periodic Table</a:t>
            </a: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6096000" y="1219200"/>
            <a:ext cx="457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2" fontAlgn="base">
              <a:spcAft>
                <a:spcPct val="0"/>
              </a:spcAft>
              <a:buClr>
                <a:srgbClr val="CCCCFF"/>
              </a:buClr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3252" name="Picture 5" descr="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66801"/>
            <a:ext cx="8001000" cy="519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6" descr="S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90664"/>
            <a:ext cx="13716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4" name="Picture 7" descr="ke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066801"/>
            <a:ext cx="3276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6978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Groups of the Periodic Table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are several main groups of the periodic table</a:t>
            </a:r>
          </a:p>
          <a:p>
            <a:pPr eaLnBrk="1" hangingPunct="1"/>
            <a:r>
              <a:rPr lang="en-US" altLang="en-US" smtClean="0"/>
              <a:t>They are the </a:t>
            </a:r>
            <a:r>
              <a:rPr lang="en-US" altLang="en-US" b="1" smtClean="0"/>
              <a:t>alkali metals, alkaline earth metals, transition metals, halogens, and noble gases</a:t>
            </a:r>
          </a:p>
          <a:p>
            <a:pPr eaLnBrk="1" hangingPunct="1"/>
            <a:r>
              <a:rPr lang="en-US" altLang="en-US" smtClean="0"/>
              <a:t>They have properties in common because of their same valence electrons</a:t>
            </a:r>
          </a:p>
        </p:txBody>
      </p:sp>
    </p:spTree>
    <p:extLst>
      <p:ext uri="{BB962C8B-B14F-4D97-AF65-F5344CB8AC3E}">
        <p14:creationId xmlns:p14="http://schemas.microsoft.com/office/powerpoint/2010/main" val="3223156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Alkali Metals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atoms of the Group 1 (1A) elements below, there is only one valence electron in the highest occupied energy level. 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57348" name="Picture 4" descr="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4238"/>
            <a:ext cx="7467600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9301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Alkali Metals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Alkali metals are soft, silver in color, shiny, good conductors, and highly reactive</a:t>
            </a:r>
          </a:p>
          <a:p>
            <a:pPr eaLnBrk="1" hangingPunct="1"/>
            <a:r>
              <a:rPr lang="en-US" altLang="en-US" smtClean="0"/>
              <a:t>Alkali metals are so reactive they must be stored in oil and are highly reactive with water.</a:t>
            </a:r>
          </a:p>
          <a:p>
            <a:pPr eaLnBrk="1" hangingPunct="1"/>
            <a:r>
              <a:rPr lang="en-US" altLang="en-US" smtClean="0"/>
              <a:t>Reactivity increases as you go down the periodic table due to decreasing first ionization energy</a:t>
            </a:r>
          </a:p>
        </p:txBody>
      </p:sp>
      <p:sp>
        <p:nvSpPr>
          <p:cNvPr id="5" name="AutoShape 4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8991600" y="6096000"/>
            <a:ext cx="990600" cy="457200"/>
          </a:xfrm>
          <a:prstGeom prst="actionButtonMovi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003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Alkaline Metals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Alkaline metals are group 2 (2A)</a:t>
            </a:r>
          </a:p>
          <a:p>
            <a:pPr eaLnBrk="1" hangingPunct="1">
              <a:defRPr/>
            </a:pPr>
            <a:r>
              <a:rPr lang="en-US" altLang="en-US" dirty="0" smtClean="0"/>
              <a:t>They have 2 valence electrons in their s orbital</a:t>
            </a:r>
          </a:p>
          <a:p>
            <a:pPr eaLnBrk="1" hangingPunct="1">
              <a:defRPr/>
            </a:pPr>
            <a:r>
              <a:rPr lang="en-US" altLang="en-US" dirty="0" smtClean="0"/>
              <a:t>They are shiny, silver, good conductors, and reactive</a:t>
            </a:r>
          </a:p>
          <a:p>
            <a:pPr eaLnBrk="1" hangingPunct="1">
              <a:defRPr/>
            </a:pPr>
            <a:r>
              <a:rPr lang="en-US" altLang="en-US" dirty="0" smtClean="0"/>
              <a:t>They are reactive, but not as reactive as alkali metals</a:t>
            </a:r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</p:txBody>
      </p:sp>
      <p:sp>
        <p:nvSpPr>
          <p:cNvPr id="5" name="AutoShape 4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8991600" y="5867400"/>
            <a:ext cx="990600" cy="457200"/>
          </a:xfrm>
          <a:prstGeom prst="actionButtonMovi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890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Transition Elements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are two types of transition elements—transition metals and inner transition metals. </a:t>
            </a:r>
          </a:p>
          <a:p>
            <a:pPr eaLnBrk="1" hangingPunct="1"/>
            <a:r>
              <a:rPr lang="en-US" altLang="en-US" smtClean="0"/>
              <a:t>Transition metals are in the d block</a:t>
            </a:r>
          </a:p>
          <a:p>
            <a:pPr eaLnBrk="1" hangingPunct="1"/>
            <a:r>
              <a:rPr lang="en-US" altLang="en-US" smtClean="0"/>
              <a:t>Inner transition metals are in the f block</a:t>
            </a:r>
          </a:p>
          <a:p>
            <a:pPr eaLnBrk="1" hangingPunct="1"/>
            <a:r>
              <a:rPr lang="en-US" altLang="en-US" smtClean="0"/>
              <a:t>They have the same properties as metals (see metal description), but properties can vary throughout the whole group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362200" y="73025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544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400" b="1">
                <a:solidFill>
                  <a:srgbClr val="FFFFFF"/>
                </a:solidFill>
                <a:ea typeface="ＭＳ Ｐゴシック" panose="020B0600070205080204" pitchFamily="34" charset="-128"/>
              </a:rPr>
              <a:t>6.2</a:t>
            </a:r>
          </a:p>
        </p:txBody>
      </p:sp>
    </p:spTree>
    <p:extLst>
      <p:ext uri="{BB962C8B-B14F-4D97-AF65-F5344CB8AC3E}">
        <p14:creationId xmlns:p14="http://schemas.microsoft.com/office/powerpoint/2010/main" val="1774953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Halogens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Group 17 (7A) are the halogens and have 7 valence electrons</a:t>
            </a:r>
          </a:p>
          <a:p>
            <a:pPr eaLnBrk="1" hangingPunct="1"/>
            <a:r>
              <a:rPr lang="en-US" altLang="en-US" sz="2800"/>
              <a:t>The halogens are nonmetals, come in all 3 states, and are highly reactive</a:t>
            </a:r>
          </a:p>
          <a:p>
            <a:pPr eaLnBrk="1" hangingPunct="1"/>
            <a:r>
              <a:rPr lang="en-US" altLang="en-US" sz="2800"/>
              <a:t>Reactivity decreases as you go down due to decreasing electronegativity</a:t>
            </a:r>
          </a:p>
        </p:txBody>
      </p:sp>
    </p:spTree>
    <p:extLst>
      <p:ext uri="{BB962C8B-B14F-4D97-AF65-F5344CB8AC3E}">
        <p14:creationId xmlns:p14="http://schemas.microsoft.com/office/powerpoint/2010/main" val="4065772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Noble Gases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b="1" smtClean="0"/>
              <a:t>noble gases</a:t>
            </a:r>
            <a:r>
              <a:rPr lang="en-US" altLang="en-US" smtClean="0"/>
              <a:t> are the elements in Group 18 (8A) of the periodic table. They have full valence shells of 8 except for He which has a full shell of 2.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362200" y="73025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544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400" b="1">
                <a:solidFill>
                  <a:srgbClr val="FFFFFF"/>
                </a:solidFill>
                <a:ea typeface="ＭＳ Ｐゴシック" panose="020B0600070205080204" pitchFamily="34" charset="-128"/>
              </a:rPr>
              <a:t>6.2</a:t>
            </a:r>
          </a:p>
        </p:txBody>
      </p:sp>
      <p:pic>
        <p:nvPicPr>
          <p:cNvPr id="64517" name="Picture 5" descr="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3581401"/>
            <a:ext cx="67786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642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Noble Gases (cont)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The noble gases are nonreactive (inert), nonmetals, colorless, odorless, and gases. </a:t>
            </a:r>
          </a:p>
          <a:p>
            <a:pPr eaLnBrk="1" hangingPunct="1">
              <a:defRPr/>
            </a:pPr>
            <a:r>
              <a:rPr lang="en-US" altLang="en-US" dirty="0" smtClean="0"/>
              <a:t>They are nonreactive (except some with F) because of their full valence electron shell</a:t>
            </a:r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8359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the types of elements and how can you tell what type an element is?</a:t>
            </a:r>
          </a:p>
          <a:p>
            <a:pPr eaLnBrk="1" hangingPunct="1"/>
            <a:r>
              <a:rPr lang="en-US" altLang="en-US" smtClean="0"/>
              <a:t>What are the properties of metals, nonmetals, and metalloids?</a:t>
            </a:r>
          </a:p>
          <a:p>
            <a:pPr eaLnBrk="1" hangingPunct="1"/>
            <a:r>
              <a:rPr lang="en-US" altLang="en-US" smtClean="0"/>
              <a:t>What are the different groups on the periodic table and what properties do they have?</a:t>
            </a:r>
          </a:p>
          <a:p>
            <a:pPr eaLnBrk="1" hangingPunct="1"/>
            <a:r>
              <a:rPr lang="en-US" altLang="en-US" smtClean="0"/>
              <a:t>Why do elements in the same group have similar properties?</a:t>
            </a:r>
          </a:p>
        </p:txBody>
      </p:sp>
    </p:spTree>
    <p:extLst>
      <p:ext uri="{BB962C8B-B14F-4D97-AF65-F5344CB8AC3E}">
        <p14:creationId xmlns:p14="http://schemas.microsoft.com/office/powerpoint/2010/main" val="5610026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3.2 Types of Elements and the Groups of the Periodic Table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Chemistry</a:t>
            </a:r>
          </a:p>
          <a:p>
            <a:pPr eaLnBrk="1" hangingPunct="1"/>
            <a:r>
              <a:rPr lang="en-US" altLang="en-US" smtClean="0"/>
              <a:t>Objectives 1:c,e; 2</a:t>
            </a:r>
          </a:p>
        </p:txBody>
      </p:sp>
    </p:spTree>
    <p:extLst>
      <p:ext uri="{BB962C8B-B14F-4D97-AF65-F5344CB8AC3E}">
        <p14:creationId xmlns:p14="http://schemas.microsoft.com/office/powerpoint/2010/main" val="25674993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3.2 Tracked Assignment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 160 #4, 6</a:t>
            </a:r>
          </a:p>
          <a:p>
            <a:pPr eaLnBrk="1" hangingPunct="1"/>
            <a:r>
              <a:rPr lang="en-US" altLang="en-US" smtClean="0"/>
              <a:t>p 167 #12, 14, 15</a:t>
            </a:r>
          </a:p>
          <a:p>
            <a:pPr eaLnBrk="1" hangingPunct="1"/>
            <a:r>
              <a:rPr lang="en-US" altLang="en-US" smtClean="0"/>
              <a:t>p 181-182 #28-30, 32, 33, 48, 51, 54</a:t>
            </a:r>
          </a:p>
        </p:txBody>
      </p:sp>
    </p:spTree>
    <p:extLst>
      <p:ext uri="{BB962C8B-B14F-4D97-AF65-F5344CB8AC3E}">
        <p14:creationId xmlns:p14="http://schemas.microsoft.com/office/powerpoint/2010/main" val="42667623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the types of elements and how can you tell what type an element is?</a:t>
            </a:r>
          </a:p>
          <a:p>
            <a:pPr eaLnBrk="1" hangingPunct="1"/>
            <a:r>
              <a:rPr lang="en-US" altLang="en-US" smtClean="0"/>
              <a:t>What are the properties of metals, nonmetals, and metalloids?</a:t>
            </a:r>
          </a:p>
          <a:p>
            <a:pPr eaLnBrk="1" hangingPunct="1"/>
            <a:r>
              <a:rPr lang="en-US" altLang="en-US" smtClean="0"/>
              <a:t>What are the different groups on the periodic table and what properties do they have?</a:t>
            </a:r>
          </a:p>
          <a:p>
            <a:pPr eaLnBrk="1" hangingPunct="1"/>
            <a:r>
              <a:rPr lang="en-US" altLang="en-US" smtClean="0"/>
              <a:t>Why do elements in the same group have similar properties?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77357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Types of Elements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the three types of elements?</a:t>
            </a:r>
          </a:p>
          <a:p>
            <a:pPr eaLnBrk="1" hangingPunct="1"/>
            <a:r>
              <a:rPr lang="en-US" altLang="en-US" smtClean="0"/>
              <a:t>Metals, nonmetals, and metalloids/semimetals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19812" name="Picture 4" descr="periocic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6" y="3371850"/>
            <a:ext cx="6518275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ction Button: Movie 1">
            <a:hlinkClick r:id="rId3" highlightClick="1"/>
          </p:cNvPr>
          <p:cNvSpPr/>
          <p:nvPr/>
        </p:nvSpPr>
        <p:spPr>
          <a:xfrm>
            <a:off x="9296400" y="5410200"/>
            <a:ext cx="1066800" cy="4572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5009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Location of the Types of Elements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Metals are to the left of the stairs (</a:t>
            </a:r>
            <a:r>
              <a:rPr lang="en-US" altLang="en-US" u="sng" smtClean="0"/>
              <a:t>except H</a:t>
            </a:r>
            <a:r>
              <a:rPr lang="en-US" altLang="en-US" smtClean="0"/>
              <a:t>) and make up 80% of all elements</a:t>
            </a:r>
          </a:p>
          <a:p>
            <a:r>
              <a:rPr lang="en-US" altLang="en-US" smtClean="0"/>
              <a:t>Nonmetals</a:t>
            </a:r>
            <a:r>
              <a:rPr lang="en-US" altLang="en-US" b="1" smtClean="0"/>
              <a:t> </a:t>
            </a:r>
            <a:r>
              <a:rPr lang="en-US" altLang="en-US" smtClean="0"/>
              <a:t>are found to the right of the stairs plus H</a:t>
            </a:r>
          </a:p>
          <a:p>
            <a:r>
              <a:rPr lang="en-US" altLang="en-US" smtClean="0"/>
              <a:t>Metalloids are along the stairs (</a:t>
            </a:r>
            <a:r>
              <a:rPr lang="en-US" altLang="en-US" u="sng" smtClean="0"/>
              <a:t>except Al and Po which are metals</a:t>
            </a:r>
            <a:r>
              <a:rPr lang="en-US" altLang="en-US" smtClean="0"/>
              <a:t>)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2641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Metals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98676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Metals have the following properties: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High melting point so solids at room temperature (except Hg)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Good conductors of heat and electricity.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Lustrous - shiny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Ductile -  can be made into wires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Malleable – can be made into sheets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Many react with acids</a:t>
            </a:r>
          </a:p>
        </p:txBody>
      </p:sp>
      <p:pic>
        <p:nvPicPr>
          <p:cNvPr id="120836" name="Picture 4" descr="Image:A Fountainhead on West Side Bikepath Near Pier 45 New York City TauntingPanda Feb 10 200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152400"/>
            <a:ext cx="3052763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9306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Nonmetals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Nonmetals have the following properties:</a:t>
            </a:r>
          </a:p>
          <a:p>
            <a:pPr lvl="1" eaLnBrk="1" hangingPunct="1"/>
            <a:r>
              <a:rPr lang="en-US" altLang="en-US" smtClean="0"/>
              <a:t>Generally low melting point so most nonmetals are gases but they come in all 3 states</a:t>
            </a:r>
          </a:p>
          <a:p>
            <a:pPr lvl="1" eaLnBrk="1" hangingPunct="1"/>
            <a:r>
              <a:rPr lang="en-US" altLang="en-US" smtClean="0"/>
              <a:t>Dull (not shiny)</a:t>
            </a:r>
          </a:p>
          <a:p>
            <a:pPr lvl="1" eaLnBrk="1" hangingPunct="1"/>
            <a:r>
              <a:rPr lang="en-US" altLang="en-US" smtClean="0"/>
              <a:t>Brittle (shatters when hit)</a:t>
            </a:r>
          </a:p>
          <a:p>
            <a:pPr lvl="1" eaLnBrk="1" hangingPunct="1"/>
            <a:r>
              <a:rPr lang="en-US" altLang="en-US" smtClean="0"/>
              <a:t>Most are poor conductors and do not react with acid</a:t>
            </a:r>
          </a:p>
          <a:p>
            <a:pPr lvl="1" eaLnBrk="1" hangingPunct="1"/>
            <a:endParaRPr lang="en-US" altLang="en-US" smtClean="0"/>
          </a:p>
        </p:txBody>
      </p:sp>
      <p:pic>
        <p:nvPicPr>
          <p:cNvPr id="121860" name="Picture 4" descr="150px-Br%2C35">
            <a:hlinkClick r:id="rId2" tooltip="Br,35.jp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50" y="4724401"/>
            <a:ext cx="14287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6085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Metalloids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Metalloids will have properties of both metals and nonmetals which vary depending on the metalloid.</a:t>
            </a:r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</p:txBody>
      </p:sp>
      <p:pic>
        <p:nvPicPr>
          <p:cNvPr id="122884" name="Picture 4" descr="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188" y="4191001"/>
            <a:ext cx="446881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9552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Trends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 you move across the periodic table the elements are becoming less metallic and more nonmetallic</a:t>
            </a:r>
          </a:p>
          <a:p>
            <a:pPr eaLnBrk="1" hangingPunct="1"/>
            <a:r>
              <a:rPr lang="en-US" altLang="en-US" smtClean="0"/>
              <a:t>Moving down the periodic table elements become more metallic and less nonmetallic</a:t>
            </a:r>
          </a:p>
          <a:p>
            <a:pPr eaLnBrk="1" hangingPunct="1"/>
            <a:r>
              <a:rPr lang="en-US" altLang="en-US" smtClean="0"/>
              <a:t>Elements near the staircase have a mixture of both types of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223198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Microsoft Office PowerPoint</Application>
  <PresentationFormat>Widescreen</PresentationFormat>
  <Paragraphs>82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Watermark</vt:lpstr>
      <vt:lpstr>1_Watermark</vt:lpstr>
      <vt:lpstr>PowerPoint Presentation</vt:lpstr>
      <vt:lpstr>3.2 Types of Elements and the Groups of the Periodic Table</vt:lpstr>
      <vt:lpstr>Essential Questions</vt:lpstr>
      <vt:lpstr>Types of Elements</vt:lpstr>
      <vt:lpstr>Location of the Types of Elements</vt:lpstr>
      <vt:lpstr>Metals</vt:lpstr>
      <vt:lpstr>Nonmetals</vt:lpstr>
      <vt:lpstr>Metalloids</vt:lpstr>
      <vt:lpstr>Trends</vt:lpstr>
      <vt:lpstr>Groups of the Periodic Table</vt:lpstr>
      <vt:lpstr> Groups of the Periodic Table</vt:lpstr>
      <vt:lpstr>Alkali Metals</vt:lpstr>
      <vt:lpstr>Alkali Metals</vt:lpstr>
      <vt:lpstr>Alkaline Metals</vt:lpstr>
      <vt:lpstr>Transition Elements</vt:lpstr>
      <vt:lpstr>Halogens</vt:lpstr>
      <vt:lpstr> Noble Gases</vt:lpstr>
      <vt:lpstr>Noble Gases (cont)</vt:lpstr>
      <vt:lpstr>Essential Questions</vt:lpstr>
      <vt:lpstr>3.2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Schow, Alison</dc:creator>
  <cp:lastModifiedBy>Schow, Alison</cp:lastModifiedBy>
  <cp:revision>1</cp:revision>
  <dcterms:created xsi:type="dcterms:W3CDTF">2019-11-07T20:07:58Z</dcterms:created>
  <dcterms:modified xsi:type="dcterms:W3CDTF">2019-11-07T20:08:17Z</dcterms:modified>
</cp:coreProperties>
</file>