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76" r:id="rId8"/>
    <p:sldId id="277" r:id="rId9"/>
    <p:sldId id="279" r:id="rId10"/>
    <p:sldId id="263" r:id="rId11"/>
    <p:sldId id="278" r:id="rId12"/>
    <p:sldId id="264" r:id="rId13"/>
    <p:sldId id="265" r:id="rId14"/>
    <p:sldId id="266" r:id="rId15"/>
    <p:sldId id="267" r:id="rId16"/>
    <p:sldId id="268" r:id="rId17"/>
    <p:sldId id="275" r:id="rId18"/>
    <p:sldId id="269" r:id="rId19"/>
    <p:sldId id="270" r:id="rId20"/>
    <p:sldId id="271" r:id="rId21"/>
    <p:sldId id="273" r:id="rId22"/>
    <p:sldId id="274" r:id="rId23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921AAFE-9E1B-46C9-8644-B597916F4CF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2D515DD-B038-4732-B145-3062CDD3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6354" indent="-2936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9379" indent="-2355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2097" indent="-2355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4817" indent="-2355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469" indent="-2355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4122" indent="-2355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774" indent="-2355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3426" indent="-2355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CB2A65-C172-4E93-9A69-DF24CBB56ED3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4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740" indent="-2920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7765" indent="-2339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0484" indent="-2339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3203" indent="-2339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7856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508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7160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1813" indent="-2339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2F008-DCCB-4085-8190-A5085FE93C3D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In this periodic table, the colors of the boxes are used to classify representative elements and transition elements.</a:t>
            </a:r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F823D-97F5-4F54-BB52-EC3AA37CD4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70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D2B3C-7C1F-4581-AD6D-18EE33D9F5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795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3D5D4-6F51-4164-B9BD-3A82153B55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454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6B7BD-0B79-4A8F-85E6-54D69F1737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5256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833FB-E6DF-44E7-8FF2-D96BE79B4D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9574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0BD6F-5004-4A0F-8E1F-53CEA7588FA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428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EC537-8BAA-47A1-AED8-3ED512EAD9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176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E4FED-4FBD-420B-9174-20319F6960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233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E047A-CD14-48C0-93B1-76D5ED4D41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9878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AC24E-3523-42C0-8D14-F590345A8BD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2493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81F43-1380-4FB3-89D2-14FAC1A4C9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3493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10A5-0781-482E-A86D-5077CC3C78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9366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4E164-492E-47BD-A676-8A975A4D0E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159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8A0E0-A33E-4C52-A38E-BD5115378B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48091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A122C5-9F58-4786-B3F7-CCF77BCFE98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Wc3k2723I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Wc3k2723I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3.3 Lewis Dot Symbols and the Octet Rule</a:t>
            </a:r>
            <a:br>
              <a:rPr lang="en-US" altLang="en-US" dirty="0" smtClean="0"/>
            </a:br>
            <a:r>
              <a:rPr lang="en-US" altLang="en-US" smtClean="0"/>
              <a:t>Objective </a:t>
            </a:r>
            <a:r>
              <a:rPr lang="en-US" altLang="en-US"/>
              <a:t>4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2860910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Ions</a:t>
            </a:r>
            <a:r>
              <a:rPr lang="en-US" altLang="en-US" dirty="0" smtClean="0"/>
              <a:t> are atoms with a charge</a:t>
            </a:r>
          </a:p>
          <a:p>
            <a:pPr eaLnBrk="1" hangingPunct="1"/>
            <a:r>
              <a:rPr lang="en-US" altLang="en-US" dirty="0" smtClean="0"/>
              <a:t>Charges come from having a different number of electrons and protons (protons ≠ electrons)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6104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Cations</a:t>
            </a:r>
            <a:r>
              <a:rPr lang="en-US" altLang="en-US" dirty="0"/>
              <a:t> are </a:t>
            </a:r>
            <a:r>
              <a:rPr lang="en-US" altLang="en-US" u="sng" dirty="0"/>
              <a:t>positive ions</a:t>
            </a:r>
            <a:r>
              <a:rPr lang="en-US" altLang="en-US" dirty="0"/>
              <a:t> which form when an atom has </a:t>
            </a:r>
            <a:r>
              <a:rPr lang="en-US" altLang="en-US" u="sng" dirty="0"/>
              <a:t>lost electrons</a:t>
            </a:r>
            <a:endParaRPr lang="en-US" altLang="en-US" b="1" u="sng" dirty="0"/>
          </a:p>
          <a:p>
            <a:pPr eaLnBrk="1" hangingPunct="1"/>
            <a:r>
              <a:rPr lang="en-US" altLang="en-US" b="1" dirty="0"/>
              <a:t>Anions </a:t>
            </a:r>
            <a:r>
              <a:rPr lang="en-US" altLang="en-US" dirty="0"/>
              <a:t>are </a:t>
            </a:r>
            <a:r>
              <a:rPr lang="en-US" altLang="en-US" u="sng" dirty="0"/>
              <a:t>negative ions</a:t>
            </a:r>
            <a:r>
              <a:rPr lang="en-US" altLang="en-US" dirty="0"/>
              <a:t> which form when an atom has </a:t>
            </a:r>
            <a:r>
              <a:rPr lang="en-US" altLang="en-US" u="sng" dirty="0"/>
              <a:t>gained electrons</a:t>
            </a:r>
            <a:endParaRPr lang="en-US" altLang="en-US" b="1" u="sng" dirty="0"/>
          </a:p>
          <a:p>
            <a:pPr eaLnBrk="1" hangingPunct="1"/>
            <a:r>
              <a:rPr lang="en-US" altLang="en-US" dirty="0"/>
              <a:t>Metals tend to form cations and nonmetals tend to form anions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85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Cations (don’t need to write)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sodium loses an electron it becomes a cation with the same structure as neon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6" y="3775075"/>
            <a:ext cx="148907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75075"/>
            <a:ext cx="24765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189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3055938"/>
            <a:ext cx="3611562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4" y="3741738"/>
            <a:ext cx="1379537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944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Cations </a:t>
            </a:r>
            <a:r>
              <a:rPr lang="en-US" altLang="en-US" dirty="0"/>
              <a:t>(don’t need to write)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same process or reaction can be written out with symbols </a:t>
            </a:r>
          </a:p>
        </p:txBody>
      </p:sp>
      <p:pic>
        <p:nvPicPr>
          <p:cNvPr id="10244" name="Picture 4" descr="e0189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73364"/>
            <a:ext cx="7543800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7805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Cations </a:t>
            </a:r>
            <a:r>
              <a:rPr lang="en-US" altLang="en-US" dirty="0"/>
              <a:t>(don’t need to write)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reaction for ionization of Mg</a:t>
            </a:r>
          </a:p>
        </p:txBody>
      </p:sp>
      <p:pic>
        <p:nvPicPr>
          <p:cNvPr id="11268" name="Picture 4" descr="e0190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6" y="2743201"/>
            <a:ext cx="73056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369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Anions (don’t need to write)</a:t>
            </a:r>
            <a:endParaRPr lang="en-US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974725" algn="l"/>
                <a:tab pos="1198563" algn="l"/>
              </a:tabLst>
            </a:pPr>
            <a:r>
              <a:rPr lang="en-US" altLang="en-US" smtClean="0"/>
              <a:t>Both a chloride ion and the argon atom have an octet of electrons in their highest occupied energy levels.</a:t>
            </a:r>
          </a:p>
          <a:p>
            <a:pPr marL="0" indent="0" defTabSz="628650" eaLnBrk="1" hangingPunct="1">
              <a:tabLst>
                <a:tab pos="974725" algn="l"/>
                <a:tab pos="1198563" algn="l"/>
              </a:tabLst>
            </a:pPr>
            <a:endParaRPr lang="en-US" altLang="en-US" smtClean="0"/>
          </a:p>
        </p:txBody>
      </p:sp>
      <p:pic>
        <p:nvPicPr>
          <p:cNvPr id="12293" name="Picture 5" descr="191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3454400"/>
            <a:ext cx="1211262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191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8" y="3441700"/>
            <a:ext cx="2049462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191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4" y="3162300"/>
            <a:ext cx="21558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191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8" y="3406775"/>
            <a:ext cx="12001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6946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Anions </a:t>
            </a:r>
            <a:r>
              <a:rPr lang="en-US" altLang="en-US" dirty="0"/>
              <a:t>(don’t need to write)</a:t>
            </a:r>
            <a:endParaRPr lang="en-US" alt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reaction for Chlorine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pic>
        <p:nvPicPr>
          <p:cNvPr id="14340" name="Picture 4" descr="e019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2324100"/>
            <a:ext cx="74866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926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the following elements fulfill the octet rule and become ions?</a:t>
            </a:r>
          </a:p>
          <a:p>
            <a:r>
              <a:rPr lang="en-US" dirty="0" smtClean="0"/>
              <a:t>Fr</a:t>
            </a:r>
          </a:p>
          <a:p>
            <a:r>
              <a:rPr lang="en-US" dirty="0" smtClean="0"/>
              <a:t>P</a:t>
            </a:r>
          </a:p>
          <a:p>
            <a:r>
              <a:rPr lang="en-US" dirty="0" smtClean="0"/>
              <a:t>Al</a:t>
            </a:r>
          </a:p>
          <a:p>
            <a:r>
              <a:rPr lang="en-US" dirty="0" smtClean="0"/>
              <a:t>At</a:t>
            </a:r>
          </a:p>
          <a:p>
            <a:r>
              <a:rPr lang="en-US" dirty="0" smtClean="0"/>
              <a:t>Would the elements in the same group form ions the same way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Yes (except transition metals) because they have same valence 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0685" y="2752530"/>
            <a:ext cx="5187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Fr would lose 1 electron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P would gain 3 electrons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Al would lose 3 electrons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At would gain 1 electron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75063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Charges on the Periodic Table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096000" y="1219200"/>
            <a:ext cx="457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fontAlgn="base" hangingPunct="1">
              <a:spcAft>
                <a:spcPct val="0"/>
              </a:spcAft>
              <a:buClr>
                <a:srgbClr val="CCCCFF"/>
              </a:buClr>
              <a:buSzTx/>
              <a:buFont typeface="Wingdings" panose="05000000000000000000" pitchFamily="2" charset="2"/>
              <a:buChar char="l"/>
            </a:pPr>
            <a:endParaRPr lang="en-US" altLang="en-US" sz="23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4" name="Picture 5" descr="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1"/>
            <a:ext cx="8001000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81201" y="838200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1+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38401" y="1219200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239001" y="1219200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714832" y="723900"/>
            <a:ext cx="659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4+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endParaRPr lang="en-US" altLang="en-US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153401" y="1219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610601" y="1219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9067801" y="1219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96012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31171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Transition Metal 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Transition metals form cations of different charges. Why?</a:t>
            </a:r>
          </a:p>
          <a:p>
            <a:pPr eaLnBrk="1" hangingPunct="1"/>
            <a:r>
              <a:rPr lang="en-US" altLang="en-US" dirty="0" smtClean="0"/>
              <a:t>Transition metals can lose their 2 s electrons as well as their d electrons. </a:t>
            </a:r>
          </a:p>
          <a:p>
            <a:pPr eaLnBrk="1" hangingPunct="1"/>
            <a:r>
              <a:rPr lang="en-US" altLang="en-US" dirty="0" smtClean="0"/>
              <a:t>We represent the charge of a transition metal with roman numerals.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2590800" y="4538664"/>
          <a:ext cx="7239000" cy="1355726"/>
        </p:xfrm>
        <a:graphic>
          <a:graphicData uri="http://schemas.openxmlformats.org/drawingml/2006/table">
            <a:tbl>
              <a:tblPr/>
              <a:tblGrid>
                <a:gridCol w="1035050"/>
                <a:gridCol w="1033463"/>
                <a:gridCol w="1035050"/>
                <a:gridCol w="1031875"/>
                <a:gridCol w="1035050"/>
                <a:gridCol w="1033462"/>
                <a:gridCol w="1035050"/>
              </a:tblGrid>
              <a:tr h="52228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ROMAN NUMERALS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944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do you draw a Lewis Dot Symbol?</a:t>
            </a:r>
          </a:p>
          <a:p>
            <a:pPr eaLnBrk="1" hangingPunct="1"/>
            <a:r>
              <a:rPr lang="en-US" altLang="en-US" dirty="0" smtClean="0"/>
              <a:t>What is the octet rule? </a:t>
            </a:r>
          </a:p>
          <a:p>
            <a:pPr eaLnBrk="1" hangingPunct="1"/>
            <a:r>
              <a:rPr lang="en-US" altLang="en-US" dirty="0" smtClean="0"/>
              <a:t>How do metals and nonmetals each fulfill the octet rule?</a:t>
            </a:r>
          </a:p>
          <a:p>
            <a:pPr eaLnBrk="1" hangingPunct="1"/>
            <a:r>
              <a:rPr lang="en-US" altLang="en-US" dirty="0" smtClean="0"/>
              <a:t>What are ions, cations, and anions?</a:t>
            </a:r>
          </a:p>
          <a:p>
            <a:pPr eaLnBrk="1" hangingPunct="1"/>
            <a:r>
              <a:rPr lang="en-US" altLang="en-US" dirty="0" smtClean="0"/>
              <a:t>How can you determined an element’s charge as an ion?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633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Writing 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9525000" cy="4530725"/>
          </a:xfrm>
        </p:spPr>
        <p:txBody>
          <a:bodyPr/>
          <a:lstStyle/>
          <a:p>
            <a:r>
              <a:rPr lang="en-US" altLang="en-US" dirty="0" smtClean="0"/>
              <a:t>Write the ions for the following and classify them as anions or cations</a:t>
            </a:r>
          </a:p>
          <a:p>
            <a:r>
              <a:rPr lang="en-US" altLang="en-US" dirty="0" smtClean="0"/>
              <a:t>Gold loses two electrons</a:t>
            </a:r>
          </a:p>
          <a:p>
            <a:r>
              <a:rPr lang="en-US" altLang="en-US" dirty="0" smtClean="0"/>
              <a:t>Iodine gains one electron</a:t>
            </a:r>
          </a:p>
          <a:p>
            <a:r>
              <a:rPr lang="en-US" altLang="en-US" dirty="0" smtClean="0"/>
              <a:t>Ga</a:t>
            </a:r>
          </a:p>
          <a:p>
            <a:r>
              <a:rPr lang="en-US" altLang="en-US" dirty="0" smtClean="0"/>
              <a:t>S</a:t>
            </a:r>
          </a:p>
          <a:p>
            <a:r>
              <a:rPr lang="en-US" altLang="en-US" dirty="0" smtClean="0"/>
              <a:t>Cs</a:t>
            </a:r>
          </a:p>
          <a:p>
            <a:r>
              <a:rPr lang="en-US" altLang="en-US" dirty="0" smtClean="0"/>
              <a:t>Vanadium (IV)</a:t>
            </a:r>
          </a:p>
          <a:p>
            <a:r>
              <a:rPr lang="en-US" altLang="en-US" dirty="0" smtClean="0"/>
              <a:t>Hg (</a:t>
            </a:r>
            <a:r>
              <a:rPr lang="en-US" altLang="en-US" dirty="0" smtClean="0">
                <a:cs typeface="Times New Roman" panose="02020603050405020304" pitchFamily="18" charset="0"/>
              </a:rPr>
              <a:t>II</a:t>
            </a:r>
            <a:r>
              <a:rPr lang="en-US" alt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3494" y="1997618"/>
            <a:ext cx="51878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Au</a:t>
            </a:r>
            <a:r>
              <a:rPr lang="en-US" sz="3000" baseline="30000" dirty="0" smtClean="0"/>
              <a:t>3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, cation</a:t>
            </a:r>
            <a:endParaRPr lang="en-US" sz="3000" baseline="30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I</a:t>
            </a:r>
            <a:r>
              <a:rPr lang="en-US" sz="3000" baseline="30000" dirty="0" smtClean="0"/>
              <a:t>1-</a:t>
            </a:r>
            <a:r>
              <a:rPr lang="en-US" sz="3000" dirty="0"/>
              <a:t>, </a:t>
            </a:r>
            <a:r>
              <a:rPr lang="en-US" sz="3000" dirty="0" smtClean="0"/>
              <a:t>anion</a:t>
            </a:r>
            <a:endParaRPr lang="en-US" sz="3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Ga</a:t>
            </a:r>
            <a:r>
              <a:rPr lang="en-US" sz="3000" baseline="30000" dirty="0" smtClean="0"/>
              <a:t>3+</a:t>
            </a:r>
            <a:r>
              <a:rPr lang="en-US" sz="3000" dirty="0"/>
              <a:t>, cation</a:t>
            </a:r>
            <a:endParaRPr lang="en-US" sz="3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S</a:t>
            </a:r>
            <a:r>
              <a:rPr lang="en-US" sz="3000" baseline="30000" dirty="0" smtClean="0"/>
              <a:t>2-</a:t>
            </a:r>
            <a:r>
              <a:rPr lang="en-US" sz="3000" dirty="0"/>
              <a:t>, </a:t>
            </a:r>
            <a:r>
              <a:rPr lang="en-US" sz="3000" dirty="0" smtClean="0"/>
              <a:t>anion</a:t>
            </a:r>
            <a:endParaRPr lang="en-US" sz="3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Cs</a:t>
            </a:r>
            <a:r>
              <a:rPr lang="en-US" sz="3000" baseline="30000" dirty="0" smtClean="0"/>
              <a:t>+1</a:t>
            </a:r>
            <a:r>
              <a:rPr lang="en-US" sz="3000" dirty="0"/>
              <a:t>, cation</a:t>
            </a:r>
            <a:endParaRPr lang="en-US" sz="3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V</a:t>
            </a:r>
            <a:r>
              <a:rPr lang="en-US" sz="3000" baseline="30000" dirty="0" smtClean="0"/>
              <a:t>4+</a:t>
            </a:r>
            <a:r>
              <a:rPr lang="en-US" sz="3000" dirty="0"/>
              <a:t>, cation</a:t>
            </a:r>
            <a:endParaRPr lang="en-US" sz="3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Hg</a:t>
            </a:r>
            <a:r>
              <a:rPr lang="en-US" sz="3000" baseline="30000" dirty="0" smtClean="0"/>
              <a:t>2+</a:t>
            </a:r>
            <a:r>
              <a:rPr lang="en-US" sz="3000" dirty="0"/>
              <a:t>, cation</a:t>
            </a:r>
            <a:endParaRPr lang="en-US" sz="3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69895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 you draw a Lewis Dot Symbol?</a:t>
            </a:r>
          </a:p>
          <a:p>
            <a:pPr eaLnBrk="1" hangingPunct="1"/>
            <a:r>
              <a:rPr lang="en-US" altLang="en-US" dirty="0" smtClean="0"/>
              <a:t>What </a:t>
            </a:r>
            <a:r>
              <a:rPr lang="en-US" altLang="en-US" dirty="0"/>
              <a:t>is the octet rule? </a:t>
            </a:r>
          </a:p>
          <a:p>
            <a:pPr eaLnBrk="1" hangingPunct="1"/>
            <a:r>
              <a:rPr lang="en-US" altLang="en-US" dirty="0"/>
              <a:t>How do metals and nonmetals each fulfill the octet rule?</a:t>
            </a:r>
          </a:p>
          <a:p>
            <a:pPr eaLnBrk="1" hangingPunct="1"/>
            <a:r>
              <a:rPr lang="en-US" altLang="en-US" dirty="0"/>
              <a:t>What are ions, cations, and anions?</a:t>
            </a:r>
          </a:p>
          <a:p>
            <a:pPr eaLnBrk="1" hangingPunct="1"/>
            <a:r>
              <a:rPr lang="en-US" altLang="en-US" dirty="0"/>
              <a:t>How can you determined an </a:t>
            </a:r>
            <a:r>
              <a:rPr lang="en-US" altLang="en-US" dirty="0" smtClean="0"/>
              <a:t>element’s </a:t>
            </a:r>
            <a:r>
              <a:rPr lang="en-US" altLang="en-US" dirty="0"/>
              <a:t>charge as an ion?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533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3.3 </a:t>
            </a:r>
            <a:r>
              <a:rPr lang="en-US" altLang="en-US" dirty="0" smtClean="0"/>
              <a:t>Tracked Assignment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 </a:t>
            </a:r>
            <a:r>
              <a:rPr lang="en-US" altLang="en-US" smtClean="0"/>
              <a:t>193 </a:t>
            </a:r>
            <a:r>
              <a:rPr lang="en-US" altLang="en-US" smtClean="0"/>
              <a:t>#4-10 </a:t>
            </a:r>
            <a:r>
              <a:rPr lang="en-US" altLang="en-US" dirty="0" smtClean="0"/>
              <a:t>(Don’t need to name on 10)</a:t>
            </a:r>
          </a:p>
          <a:p>
            <a:pPr eaLnBrk="1" hangingPunct="1"/>
            <a:r>
              <a:rPr lang="en-US" altLang="en-US" dirty="0" smtClean="0"/>
              <a:t>P 207-209 #31, 37-39, 53, 55, 56, 60, 73</a:t>
            </a:r>
          </a:p>
        </p:txBody>
      </p:sp>
    </p:spTree>
    <p:extLst>
      <p:ext uri="{BB962C8B-B14F-4D97-AF65-F5344CB8AC3E}">
        <p14:creationId xmlns:p14="http://schemas.microsoft.com/office/powerpoint/2010/main" val="5023044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Valence Electrons Review (don’t need to write)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valence electron?</a:t>
            </a:r>
          </a:p>
          <a:p>
            <a:pPr eaLnBrk="1" hangingPunct="1"/>
            <a:r>
              <a:rPr lang="en-US" altLang="en-US" dirty="0" smtClean="0"/>
              <a:t>Outermost electrons</a:t>
            </a:r>
          </a:p>
          <a:p>
            <a:pPr eaLnBrk="1" hangingPunct="1"/>
            <a:r>
              <a:rPr lang="en-US" altLang="en-US" dirty="0" smtClean="0"/>
              <a:t>How do you know how many valence electrons there are?</a:t>
            </a:r>
          </a:p>
          <a:p>
            <a:pPr eaLnBrk="1" hangingPunct="1"/>
            <a:r>
              <a:rPr lang="en-US" altLang="en-US" dirty="0" smtClean="0"/>
              <a:t>Counting the number of columns </a:t>
            </a:r>
            <a:r>
              <a:rPr lang="en-US" altLang="en-US" dirty="0" smtClean="0"/>
              <a:t>until you get to the element (not </a:t>
            </a:r>
            <a:r>
              <a:rPr lang="en-US" altLang="en-US" dirty="0" smtClean="0"/>
              <a:t>including d block)</a:t>
            </a:r>
          </a:p>
        </p:txBody>
      </p:sp>
    </p:spTree>
    <p:extLst>
      <p:ext uri="{BB962C8B-B14F-4D97-AF65-F5344CB8AC3E}">
        <p14:creationId xmlns:p14="http://schemas.microsoft.com/office/powerpoint/2010/main" val="2408033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Lewis Dot Symbols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4"/>
            <a:ext cx="10972800" cy="21891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Valence electrons can be shown using </a:t>
            </a:r>
            <a:r>
              <a:rPr lang="en-US" altLang="en-US" sz="2800" b="1" dirty="0"/>
              <a:t>Lewis Dot Symbols </a:t>
            </a:r>
          </a:p>
          <a:p>
            <a:pPr eaLnBrk="1" hangingPunct="1"/>
            <a:r>
              <a:rPr lang="en-US" altLang="en-US" sz="2800" dirty="0" smtClean="0"/>
              <a:t>Lewis </a:t>
            </a:r>
            <a:r>
              <a:rPr lang="en-US" altLang="en-US" sz="2800" dirty="0"/>
              <a:t>dot symbol is an atom’s symbol with its valence e</a:t>
            </a:r>
            <a:r>
              <a:rPr lang="en-US" altLang="en-US" sz="2800" baseline="30000" dirty="0"/>
              <a:t>- </a:t>
            </a:r>
            <a:r>
              <a:rPr lang="en-US" altLang="en-US" sz="2800" dirty="0"/>
              <a:t> shown as dots</a:t>
            </a:r>
            <a:endParaRPr lang="en-US" altLang="en-US" sz="2800" baseline="30000" dirty="0"/>
          </a:p>
          <a:p>
            <a:pPr eaLnBrk="1" hangingPunct="1"/>
            <a:r>
              <a:rPr lang="en-US" altLang="en-US" sz="2800" dirty="0"/>
              <a:t>There is a max of 8 </a:t>
            </a:r>
            <a:r>
              <a:rPr lang="en-US" altLang="en-US" sz="2800"/>
              <a:t>e</a:t>
            </a:r>
            <a:r>
              <a:rPr lang="en-US" altLang="en-US" sz="2800" baseline="30000"/>
              <a:t>-</a:t>
            </a:r>
            <a:r>
              <a:rPr lang="en-US" altLang="en-US" sz="2800"/>
              <a:t> </a:t>
            </a:r>
            <a:r>
              <a:rPr lang="en-US" altLang="en-US" sz="2800" smtClean="0"/>
              <a:t>per atom with a max of </a:t>
            </a:r>
            <a:r>
              <a:rPr lang="en-US" altLang="en-US" sz="2800" dirty="0"/>
              <a:t>2 per side</a:t>
            </a:r>
          </a:p>
          <a:p>
            <a:pPr eaLnBrk="1" hangingPunct="1"/>
            <a:endParaRPr lang="en-US" altLang="en-US" sz="26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600"/>
          </a:p>
        </p:txBody>
      </p:sp>
      <p:pic>
        <p:nvPicPr>
          <p:cNvPr id="6149" name="Picture 5" descr="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595" y="2687217"/>
            <a:ext cx="7604755" cy="370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484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Lewis Dot Symbols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Write the symbols for Ge, Sr, I, and Kr</a:t>
            </a:r>
          </a:p>
          <a:p>
            <a:pPr eaLnBrk="1" hangingPunct="1"/>
            <a:r>
              <a:rPr lang="en-US" altLang="en-US" sz="2800"/>
              <a:t>What is different about the symbol for Kr?</a:t>
            </a:r>
          </a:p>
          <a:p>
            <a:pPr eaLnBrk="1" hangingPunct="1"/>
            <a:r>
              <a:rPr lang="en-US" altLang="en-US" sz="2800"/>
              <a:t>Kr has a full shell or the max number of e</a:t>
            </a:r>
            <a:r>
              <a:rPr lang="en-US" altLang="en-US" sz="2800" baseline="30000"/>
              <a:t>-</a:t>
            </a:r>
          </a:p>
          <a:p>
            <a:pPr eaLnBrk="1" hangingPunct="1"/>
            <a:r>
              <a:rPr lang="en-US" altLang="en-US" sz="2800"/>
              <a:t>What is special about the noble gases?</a:t>
            </a:r>
          </a:p>
          <a:p>
            <a:pPr eaLnBrk="1" hangingPunct="1"/>
            <a:r>
              <a:rPr lang="en-US" altLang="en-US" sz="2800"/>
              <a:t>They do not react</a:t>
            </a:r>
          </a:p>
          <a:p>
            <a:pPr eaLnBrk="1" hangingPunct="1"/>
            <a:r>
              <a:rPr lang="en-US" altLang="en-US" sz="2800"/>
              <a:t>Why don’t they react?</a:t>
            </a:r>
          </a:p>
          <a:p>
            <a:pPr eaLnBrk="1" hangingPunct="1"/>
            <a:r>
              <a:rPr lang="en-US" altLang="en-US" sz="2800"/>
              <a:t>They are very stable due to a full valence shell</a:t>
            </a:r>
            <a:endParaRPr lang="en-US" altLang="en-US" sz="2800" baseline="30000"/>
          </a:p>
        </p:txBody>
      </p:sp>
    </p:spTree>
    <p:extLst>
      <p:ext uri="{BB962C8B-B14F-4D97-AF65-F5344CB8AC3E}">
        <p14:creationId xmlns:p14="http://schemas.microsoft.com/office/powerpoint/2010/main" val="2406704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Octet Rule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Octet rule</a:t>
            </a:r>
            <a:r>
              <a:rPr lang="en-US" altLang="en-US" dirty="0" smtClean="0"/>
              <a:t> states that atoms will gain, lose or share electrons to obtain a noble gas configuration </a:t>
            </a:r>
          </a:p>
          <a:p>
            <a:pPr eaLnBrk="1" hangingPunct="1"/>
            <a:r>
              <a:rPr lang="en-US" altLang="en-US" dirty="0" smtClean="0"/>
              <a:t>Elements will end with either an empty valence shell or a full shell of 8 e</a:t>
            </a:r>
            <a:r>
              <a:rPr lang="en-US" altLang="en-US" baseline="30000" dirty="0"/>
              <a:t>-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The exceptions are </a:t>
            </a:r>
            <a:r>
              <a:rPr lang="en-US" altLang="en-US" u="sng" dirty="0" smtClean="0"/>
              <a:t>H </a:t>
            </a:r>
            <a:r>
              <a:rPr lang="en-US" altLang="en-US" u="sng" dirty="0"/>
              <a:t>wants two and B wants </a:t>
            </a:r>
            <a:r>
              <a:rPr lang="en-US" altLang="en-US" u="sng" dirty="0" smtClean="0"/>
              <a:t>six</a:t>
            </a: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8257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Rule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Metals tend to </a:t>
            </a:r>
            <a:r>
              <a:rPr lang="en-US" altLang="en-US" u="sng" dirty="0"/>
              <a:t>lose electrons</a:t>
            </a:r>
            <a:r>
              <a:rPr lang="en-US" altLang="en-US" dirty="0"/>
              <a:t> until it has an </a:t>
            </a:r>
            <a:r>
              <a:rPr lang="en-US" altLang="en-US" u="sng" dirty="0"/>
              <a:t>empty valence shell</a:t>
            </a:r>
          </a:p>
          <a:p>
            <a:pPr eaLnBrk="1" hangingPunct="1"/>
            <a:r>
              <a:rPr lang="en-US" altLang="en-US" dirty="0"/>
              <a:t>Nonmetals tend to </a:t>
            </a:r>
            <a:r>
              <a:rPr lang="en-US" altLang="en-US" u="sng" dirty="0"/>
              <a:t>gain or share electrons</a:t>
            </a:r>
            <a:r>
              <a:rPr lang="en-US" altLang="en-US" dirty="0"/>
              <a:t> until it has a </a:t>
            </a:r>
            <a:r>
              <a:rPr lang="en-US" altLang="en-US" u="sng" dirty="0"/>
              <a:t>full valence shell</a:t>
            </a:r>
          </a:p>
          <a:p>
            <a:pPr eaLnBrk="1" hangingPunct="1"/>
            <a:r>
              <a:rPr lang="en-US" altLang="en-US" dirty="0"/>
              <a:t>Atoms can become ions to fulfill the octet rule</a:t>
            </a:r>
          </a:p>
          <a:p>
            <a:endParaRPr lang="en-US" dirty="0"/>
          </a:p>
        </p:txBody>
      </p:sp>
      <p:sp>
        <p:nvSpPr>
          <p:cNvPr id="4" name="Action Button: Movie 3">
            <a:hlinkClick r:id="rId2" highlightClick="1"/>
          </p:cNvPr>
          <p:cNvSpPr/>
          <p:nvPr/>
        </p:nvSpPr>
        <p:spPr>
          <a:xfrm>
            <a:off x="8686800" y="5486400"/>
            <a:ext cx="1143000" cy="6096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45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Periodic Table Setup</a:t>
            </a:r>
            <a:endParaRPr lang="en-US" dirty="0"/>
          </a:p>
        </p:txBody>
      </p:sp>
      <p:pic>
        <p:nvPicPr>
          <p:cNvPr id="4" name="Picture 4" descr="periocic cop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879600"/>
            <a:ext cx="81534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62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 Intro</a:t>
            </a:r>
            <a:endParaRPr lang="en-US" dirty="0"/>
          </a:p>
        </p:txBody>
      </p:sp>
      <p:pic>
        <p:nvPicPr>
          <p:cNvPr id="6" name="WWc3k2723I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21902" y="1911383"/>
            <a:ext cx="6637577" cy="373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498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754</Words>
  <Application>Microsoft Office PowerPoint</Application>
  <PresentationFormat>Widescreen</PresentationFormat>
  <Paragraphs>125</Paragraphs>
  <Slides>22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Garamond</vt:lpstr>
      <vt:lpstr>Times New Roman</vt:lpstr>
      <vt:lpstr>Wingdings</vt:lpstr>
      <vt:lpstr>Edge</vt:lpstr>
      <vt:lpstr>3.3 Lewis Dot Symbols and the Octet Rule Objective 4</vt:lpstr>
      <vt:lpstr>Essential Questions</vt:lpstr>
      <vt:lpstr>Valence Electrons Review (don’t need to write)</vt:lpstr>
      <vt:lpstr>Lewis Dot Symbols</vt:lpstr>
      <vt:lpstr>Lewis Dot Symbols</vt:lpstr>
      <vt:lpstr>Octet Rule</vt:lpstr>
      <vt:lpstr>Octet Rule (cont)</vt:lpstr>
      <vt:lpstr>Recall Periodic Table Setup</vt:lpstr>
      <vt:lpstr>Ions Intro</vt:lpstr>
      <vt:lpstr>Ions</vt:lpstr>
      <vt:lpstr>Ions (cont)</vt:lpstr>
      <vt:lpstr>Cations (don’t need to write)</vt:lpstr>
      <vt:lpstr>Cations (don’t need to write)</vt:lpstr>
      <vt:lpstr>Cations (don’t need to write)</vt:lpstr>
      <vt:lpstr>Anions (don’t need to write)</vt:lpstr>
      <vt:lpstr>Anions (don’t need to write)</vt:lpstr>
      <vt:lpstr>Formation of Ions</vt:lpstr>
      <vt:lpstr>Charges on the Periodic Table</vt:lpstr>
      <vt:lpstr>Transition Metal Ions</vt:lpstr>
      <vt:lpstr>Writing Ions</vt:lpstr>
      <vt:lpstr>Essential Questions</vt:lpstr>
      <vt:lpstr>3.3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Lewis Dot Symbols and the Octet Rule Objective 2</dc:title>
  <dc:creator>Schow, Alison</dc:creator>
  <cp:lastModifiedBy>Schow, Alison</cp:lastModifiedBy>
  <cp:revision>25</cp:revision>
  <cp:lastPrinted>2017-12-06T15:52:30Z</cp:lastPrinted>
  <dcterms:created xsi:type="dcterms:W3CDTF">2016-11-22T22:26:10Z</dcterms:created>
  <dcterms:modified xsi:type="dcterms:W3CDTF">2019-10-31T15:35:48Z</dcterms:modified>
</cp:coreProperties>
</file>