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3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0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81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0FE3-A9C7-4DE7-9F2B-7451F63271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74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8CC94-4A25-49DF-AD1C-C3B8325273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4829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5C9FF-D741-42F4-AA72-8F1195757C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7287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82B5-79D2-409C-A450-BF5AE19706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433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C4C08-C75A-4E3F-ACAE-5E1F227FBC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5976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0451-4C08-42C2-9777-FDFE14EA7A1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6591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CD810-747E-4726-A094-0482240657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011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D8C82-084F-443C-9F8D-7F1B1E608F5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250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33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3BB6-5D81-4442-BFBF-5BAE0BBD87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1010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2702-7FBC-4F9F-ADE4-4A6A35EE65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159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0BA2-3990-4F08-8D14-AD076DBAC7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0955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44C2-D7D9-4216-AF08-20B826F6D64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0217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9CAA-A974-428A-B9CF-CE87D100C1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8441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764C-5FB1-45BD-B680-60FB0D2734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964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8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0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03412-F14C-451C-8B87-E62C420125D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1E5B-70BE-4865-9FDC-DE11B15B7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5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DDBCF-364B-465F-ACC5-2E4E5EDBEB2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5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8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Bonds (cont)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Which of the following could make an ionic bond?</a:t>
            </a:r>
          </a:p>
          <a:p>
            <a:pPr lvl="1"/>
            <a:r>
              <a:rPr lang="en-US" altLang="en-US" smtClean="0"/>
              <a:t>Cu and Co</a:t>
            </a:r>
          </a:p>
          <a:p>
            <a:pPr lvl="1"/>
            <a:r>
              <a:rPr lang="en-US" altLang="en-US" smtClean="0"/>
              <a:t>Ti and S</a:t>
            </a:r>
          </a:p>
          <a:p>
            <a:pPr lvl="1"/>
            <a:r>
              <a:rPr lang="en-US" altLang="en-US" smtClean="0"/>
              <a:t>H and N</a:t>
            </a:r>
          </a:p>
          <a:p>
            <a:pPr lvl="1"/>
            <a:r>
              <a:rPr lang="en-US" altLang="en-US" smtClean="0"/>
              <a:t>Ba and I</a:t>
            </a:r>
          </a:p>
          <a:p>
            <a:pPr lvl="1"/>
            <a:r>
              <a:rPr lang="en-US" altLang="en-US" smtClean="0"/>
              <a:t>Hf and Kr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2362201"/>
            <a:ext cx="4419600" cy="345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en-US" sz="2600" dirty="0" err="1">
                <a:solidFill>
                  <a:srgbClr val="000000"/>
                </a:solidFill>
              </a:rPr>
              <a:t>Ti</a:t>
            </a:r>
            <a:r>
              <a:rPr lang="en-US" altLang="en-US" sz="2600" dirty="0">
                <a:solidFill>
                  <a:srgbClr val="000000"/>
                </a:solidFill>
              </a:rPr>
              <a:t> and S, Ba and I because they contain a metal and nonmetal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en-US" sz="2600" dirty="0" err="1">
                <a:solidFill>
                  <a:srgbClr val="000000"/>
                </a:solidFill>
              </a:rPr>
              <a:t>Hf</a:t>
            </a:r>
            <a:r>
              <a:rPr lang="en-US" altLang="en-US" sz="2600" dirty="0">
                <a:solidFill>
                  <a:srgbClr val="000000"/>
                </a:solidFill>
              </a:rPr>
              <a:t> and Kr cannot because Kr is a noble gas so it wouldn't react 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solidFill>
                  <a:srgbClr val="000000"/>
                </a:solidFill>
              </a:rPr>
              <a:t>H and N cannot because H  and N </a:t>
            </a:r>
            <a:r>
              <a:rPr lang="en-US" altLang="en-US" sz="2600">
                <a:solidFill>
                  <a:srgbClr val="000000"/>
                </a:solidFill>
              </a:rPr>
              <a:t>are both nonmetals</a:t>
            </a:r>
            <a:endParaRPr lang="en-US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42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Compound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mtClean="0"/>
              <a:t>An </a:t>
            </a:r>
            <a:r>
              <a:rPr lang="en-US" altLang="en-US" b="1" smtClean="0"/>
              <a:t>ionic compound</a:t>
            </a:r>
            <a:r>
              <a:rPr lang="en-US" altLang="en-US" smtClean="0"/>
              <a:t> is a compound made up of </a:t>
            </a:r>
            <a:r>
              <a:rPr lang="en-US" altLang="en-US" b="1" smtClean="0"/>
              <a:t>both anions and cations</a:t>
            </a:r>
          </a:p>
          <a:p>
            <a:r>
              <a:rPr lang="en-US" altLang="en-US" smtClean="0"/>
              <a:t>They are electrically neutral/no net charge (the positive charge = negative charge)</a:t>
            </a:r>
          </a:p>
          <a:p>
            <a:endParaRPr lang="en-US" altLang="en-US" b="1" smtClean="0"/>
          </a:p>
          <a:p>
            <a:endParaRPr lang="en-US" alt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1" r="57500" b="6766"/>
          <a:stretch>
            <a:fillRect/>
          </a:stretch>
        </p:blipFill>
        <p:spPr bwMode="auto">
          <a:xfrm>
            <a:off x="6208714" y="1600200"/>
            <a:ext cx="3697287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550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Compound (cont)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Which of the following are examples of ionic compounds?</a:t>
            </a:r>
          </a:p>
          <a:p>
            <a:pPr lvl="1"/>
            <a:r>
              <a:rPr lang="en-US" altLang="en-US" smtClean="0"/>
              <a:t>ZnS</a:t>
            </a:r>
          </a:p>
          <a:p>
            <a:pPr lvl="1"/>
            <a:r>
              <a:rPr lang="en-US" altLang="en-US" smtClean="0"/>
              <a:t>H</a:t>
            </a:r>
            <a:r>
              <a:rPr lang="en-US" altLang="en-US" baseline="-25000" smtClean="0"/>
              <a:t>3</a:t>
            </a:r>
            <a:r>
              <a:rPr lang="en-US" altLang="en-US" smtClean="0"/>
              <a:t>PO</a:t>
            </a:r>
            <a:r>
              <a:rPr lang="en-US" altLang="en-US" baseline="-25000" smtClean="0"/>
              <a:t>3</a:t>
            </a:r>
          </a:p>
          <a:p>
            <a:pPr lvl="1"/>
            <a:r>
              <a:rPr lang="en-US" altLang="en-US" smtClean="0"/>
              <a:t>Sr</a:t>
            </a:r>
            <a:r>
              <a:rPr lang="en-US" altLang="en-US" baseline="-25000" smtClean="0"/>
              <a:t>3</a:t>
            </a:r>
            <a:r>
              <a:rPr lang="en-US" altLang="en-US" smtClean="0"/>
              <a:t>(PO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</a:p>
          <a:p>
            <a:pPr lvl="1"/>
            <a:r>
              <a:rPr lang="en-US" altLang="en-US" smtClean="0"/>
              <a:t>SeO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2590800"/>
            <a:ext cx="3276600" cy="2573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en-US" altLang="en-US" sz="2600" kern="0" dirty="0" err="1">
                <a:solidFill>
                  <a:srgbClr val="000000"/>
                </a:solidFill>
              </a:rPr>
              <a:t>ZnS</a:t>
            </a:r>
            <a:r>
              <a:rPr lang="en-US" altLang="en-US" sz="2600" kern="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and Sr</a:t>
            </a:r>
            <a:r>
              <a:rPr lang="en-US" altLang="en-US" sz="2600" baseline="-25000" dirty="0">
                <a:solidFill>
                  <a:srgbClr val="000000"/>
                </a:solidFill>
              </a:rPr>
              <a:t>3</a:t>
            </a:r>
            <a:r>
              <a:rPr lang="en-US" altLang="en-US" sz="2600" dirty="0">
                <a:solidFill>
                  <a:srgbClr val="000000"/>
                </a:solidFill>
              </a:rPr>
              <a:t>(PO</a:t>
            </a:r>
            <a:r>
              <a:rPr lang="en-US" altLang="en-US" sz="2600" baseline="-25000" dirty="0">
                <a:solidFill>
                  <a:srgbClr val="000000"/>
                </a:solidFill>
              </a:rPr>
              <a:t>3</a:t>
            </a:r>
            <a:r>
              <a:rPr lang="en-US" altLang="en-US" sz="2600" dirty="0">
                <a:solidFill>
                  <a:srgbClr val="000000"/>
                </a:solidFill>
              </a:rPr>
              <a:t>)</a:t>
            </a:r>
            <a:r>
              <a:rPr lang="en-US" altLang="en-US" sz="2600" baseline="-25000" dirty="0">
                <a:solidFill>
                  <a:srgbClr val="000000"/>
                </a:solidFill>
              </a:rPr>
              <a:t>2 </a:t>
            </a:r>
            <a:r>
              <a:rPr lang="en-US" altLang="en-US" sz="2600" dirty="0">
                <a:solidFill>
                  <a:srgbClr val="000000"/>
                </a:solidFill>
              </a:rPr>
              <a:t>because they contain a metal and a nonmetal</a:t>
            </a:r>
          </a:p>
          <a:p>
            <a:pPr marL="344487"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altLang="en-US" sz="26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2554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Ionic Compound Properties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Ionic compounds have the following properties:</a:t>
            </a:r>
          </a:p>
          <a:p>
            <a:pPr eaLnBrk="1" hangingPunct="1"/>
            <a:r>
              <a:rPr lang="en-US" altLang="en-US" smtClean="0"/>
              <a:t>Crystalline solids at room temperature</a:t>
            </a:r>
          </a:p>
          <a:p>
            <a:pPr eaLnBrk="1" hangingPunct="1"/>
            <a:r>
              <a:rPr lang="en-US" altLang="en-US" smtClean="0"/>
              <a:t>High melting points</a:t>
            </a:r>
          </a:p>
          <a:p>
            <a:pPr eaLnBrk="1" hangingPunct="1"/>
            <a:r>
              <a:rPr lang="en-US" altLang="en-US" smtClean="0"/>
              <a:t>Brittle (shatter when hit)</a:t>
            </a:r>
          </a:p>
          <a:p>
            <a:pPr eaLnBrk="1" hangingPunct="1"/>
            <a:r>
              <a:rPr lang="en-US" altLang="en-US" smtClean="0"/>
              <a:t>Soluble (dissolve in water)</a:t>
            </a:r>
          </a:p>
          <a:p>
            <a:pPr eaLnBrk="1" hangingPunct="1"/>
            <a:r>
              <a:rPr lang="en-US" altLang="en-US" smtClean="0"/>
              <a:t>Conduct electricity </a:t>
            </a:r>
            <a:r>
              <a:rPr lang="en-US" altLang="en-US" b="1" smtClean="0"/>
              <a:t>in solution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187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Ionic Compound Formulas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b="1" smtClean="0"/>
              <a:t>chemical formula</a:t>
            </a:r>
            <a:r>
              <a:rPr lang="en-US" altLang="en-US" smtClean="0"/>
              <a:t> shows the kinds and numbers of atoms in the smallest representative unit of a substance.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chemical formula for ionic compounds is represented by a </a:t>
            </a:r>
            <a:r>
              <a:rPr lang="en-US" altLang="en-US" b="1" smtClean="0"/>
              <a:t>formula unit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Formula unit is the </a:t>
            </a:r>
            <a:r>
              <a:rPr lang="en-US" altLang="en-US" b="1" u="sng" smtClean="0"/>
              <a:t>lowest whole-number ratio </a:t>
            </a:r>
            <a:r>
              <a:rPr lang="en-US" altLang="en-US" smtClean="0"/>
              <a:t>of ions in an ionic compound.</a:t>
            </a:r>
          </a:p>
        </p:txBody>
      </p:sp>
    </p:spTree>
    <p:extLst>
      <p:ext uri="{BB962C8B-B14F-4D97-AF65-F5344CB8AC3E}">
        <p14:creationId xmlns:p14="http://schemas.microsoft.com/office/powerpoint/2010/main" val="4218564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Writing Formulas for Ionic Compounds</a:t>
            </a:r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When writing formulas for ionic compounds the overall charge must equal zero</a:t>
            </a:r>
          </a:p>
          <a:p>
            <a:pPr eaLnBrk="1" hangingPunct="1"/>
            <a:r>
              <a:rPr lang="en-US" altLang="en-US" sz="3200"/>
              <a:t>The subscripts being </a:t>
            </a:r>
            <a:r>
              <a:rPr lang="en-US" altLang="en-US" sz="3200" u="sng"/>
              <a:t>added</a:t>
            </a:r>
            <a:r>
              <a:rPr lang="en-US" altLang="en-US" sz="3200"/>
              <a:t> must be in the </a:t>
            </a:r>
            <a:r>
              <a:rPr lang="en-US" altLang="en-US" sz="3200" u="sng"/>
              <a:t>lowest whole number ratio</a:t>
            </a:r>
            <a:r>
              <a:rPr lang="en-US" altLang="en-US" sz="3200"/>
              <a:t> possible Ca</a:t>
            </a:r>
            <a:r>
              <a:rPr lang="en-US" altLang="en-US" sz="3200" baseline="-25000"/>
              <a:t>2</a:t>
            </a:r>
            <a:r>
              <a:rPr lang="en-US" altLang="en-US" sz="3200"/>
              <a:t>O</a:t>
            </a:r>
            <a:r>
              <a:rPr lang="en-US" altLang="en-US" sz="3200" baseline="-25000"/>
              <a:t>2 </a:t>
            </a:r>
            <a:r>
              <a:rPr lang="en-US" altLang="en-US" sz="3200"/>
              <a:t>would be CaO.</a:t>
            </a:r>
          </a:p>
          <a:p>
            <a:pPr eaLnBrk="1" hangingPunct="1"/>
            <a:r>
              <a:rPr lang="en-US" altLang="en-US" sz="3200"/>
              <a:t>When adding subscripts to polyatomic ion a () must be placed around it first like Ca(ClO)</a:t>
            </a:r>
            <a:r>
              <a:rPr lang="en-US" altLang="en-US" sz="3200" baseline="-25000"/>
              <a:t>2 </a:t>
            </a:r>
            <a:r>
              <a:rPr lang="en-US" altLang="en-US" sz="3200"/>
              <a:t>or Ca(ClO</a:t>
            </a:r>
            <a:r>
              <a:rPr lang="en-US" altLang="en-US" sz="3200" baseline="-25000"/>
              <a:t>2</a:t>
            </a:r>
            <a:r>
              <a:rPr lang="en-US" altLang="en-US" sz="3200"/>
              <a:t>)</a:t>
            </a:r>
            <a:r>
              <a:rPr lang="en-US" altLang="en-US" sz="3200" baseline="-25000"/>
              <a:t>2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005769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Crisscross Method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1"/>
            <a:ext cx="40386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Identify the charge of each ion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Crisscross the </a:t>
            </a:r>
            <a:r>
              <a:rPr lang="en-US" altLang="en-US" sz="2600" b="1"/>
              <a:t>numbers only </a:t>
            </a:r>
            <a:r>
              <a:rPr lang="en-US" altLang="en-US" sz="2600"/>
              <a:t>from the charges if the total does not equal zero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Write the formula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If subscripts are added to both ions check that the ratio cannot be simplified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endParaRPr lang="en-US" altLang="en-US" sz="260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395414"/>
            <a:ext cx="4038600" cy="45307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Na and O</a:t>
            </a:r>
          </a:p>
          <a:p>
            <a:pPr marL="895350" lvl="1" indent="-438150" eaLnBrk="1" hangingPunct="1">
              <a:buNone/>
            </a:pPr>
            <a:r>
              <a:rPr lang="en-US" altLang="en-US" sz="2600"/>
              <a:t>Na</a:t>
            </a:r>
            <a:r>
              <a:rPr lang="en-US" altLang="en-US" sz="2600" baseline="30000"/>
              <a:t>+</a:t>
            </a:r>
            <a:r>
              <a:rPr lang="en-US" altLang="en-US" sz="2600"/>
              <a:t> O</a:t>
            </a:r>
            <a:r>
              <a:rPr lang="en-US" altLang="en-US" sz="2600" baseline="30000"/>
              <a:t>2-</a:t>
            </a:r>
          </a:p>
          <a:p>
            <a:pPr marL="895350" lvl="1" indent="-438150" eaLnBrk="1" hangingPunct="1">
              <a:buNone/>
            </a:pPr>
            <a:endParaRPr lang="en-US" altLang="en-US" sz="2600"/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NaO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600"/>
              <a:t>Na</a:t>
            </a:r>
            <a:r>
              <a:rPr lang="en-US" altLang="en-US" sz="2600" baseline="-25000"/>
              <a:t>2</a:t>
            </a:r>
            <a:r>
              <a:rPr lang="en-US" altLang="en-US" sz="2600"/>
              <a:t>O</a:t>
            </a:r>
            <a:r>
              <a:rPr lang="en-US" altLang="en-US" sz="2600" baseline="-25000"/>
              <a:t>1</a:t>
            </a:r>
            <a:r>
              <a:rPr lang="en-US" altLang="en-US" sz="2600"/>
              <a:t> or Na</a:t>
            </a:r>
            <a:r>
              <a:rPr lang="en-US" altLang="en-US" sz="2600" baseline="-25000"/>
              <a:t>2</a:t>
            </a:r>
            <a:r>
              <a:rPr lang="en-US" altLang="en-US" sz="2600"/>
              <a:t>O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600"/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6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781800" y="2473326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1+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239000" y="2473326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7205663" y="2763838"/>
            <a:ext cx="15240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7067550" y="2744788"/>
            <a:ext cx="381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76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build="p"/>
      <p:bldP spid="37893" grpId="0"/>
      <p:bldP spid="37894" grpId="0"/>
      <p:bldP spid="37895" grpId="0" animBg="1"/>
      <p:bldP spid="3789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Writing Formulas for Ionic Compounds (cont)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formulas for the following</a:t>
            </a:r>
          </a:p>
          <a:p>
            <a:pPr eaLnBrk="1" hangingPunct="1"/>
            <a:r>
              <a:rPr lang="en-US" altLang="en-US" smtClean="0"/>
              <a:t>Na and F</a:t>
            </a:r>
          </a:p>
          <a:p>
            <a:pPr eaLnBrk="1" hangingPunct="1"/>
            <a:r>
              <a:rPr lang="en-US" altLang="en-US" smtClean="0"/>
              <a:t>Mg and Br</a:t>
            </a:r>
          </a:p>
          <a:p>
            <a:pPr eaLnBrk="1" hangingPunct="1"/>
            <a:r>
              <a:rPr lang="en-US" altLang="en-US" smtClean="0"/>
              <a:t>Al and O</a:t>
            </a:r>
          </a:p>
          <a:p>
            <a:pPr eaLnBrk="1" hangingPunct="1"/>
            <a:r>
              <a:rPr lang="en-US" altLang="en-US" smtClean="0"/>
              <a:t>Iron (II) and N</a:t>
            </a:r>
          </a:p>
          <a:p>
            <a:pPr eaLnBrk="1" hangingPunct="1"/>
            <a:r>
              <a:rPr lang="en-US" altLang="en-US" smtClean="0"/>
              <a:t>Cr (III) and CO</a:t>
            </a:r>
            <a:r>
              <a:rPr lang="en-US" altLang="en-US" baseline="-25000" smtClean="0"/>
              <a:t>3</a:t>
            </a:r>
            <a:r>
              <a:rPr lang="en-US" altLang="en-US" baseline="30000" smtClean="0"/>
              <a:t>2-</a:t>
            </a:r>
          </a:p>
          <a:p>
            <a:pPr eaLnBrk="1" hangingPunct="1"/>
            <a:r>
              <a:rPr lang="en-US" altLang="en-US" smtClean="0"/>
              <a:t>Ca and PO</a:t>
            </a:r>
            <a:r>
              <a:rPr lang="en-US" altLang="en-US" baseline="-25000" smtClean="0"/>
              <a:t>4</a:t>
            </a:r>
            <a:r>
              <a:rPr lang="en-US" altLang="en-US" baseline="30000" smtClean="0"/>
              <a:t>3-</a:t>
            </a:r>
          </a:p>
          <a:p>
            <a:pPr eaLnBrk="1" hangingPunct="1"/>
            <a:r>
              <a:rPr lang="en-US" altLang="en-US" smtClean="0"/>
              <a:t>Be and CN</a:t>
            </a:r>
            <a:r>
              <a:rPr lang="en-US" altLang="en-US" baseline="30000" smtClean="0"/>
              <a:t>-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6553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Ionic Compounds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600"/>
              <a:t>Write the name of the cation followed by the name of the anion</a:t>
            </a:r>
          </a:p>
          <a:p>
            <a:pPr marL="609600" indent="-609600" eaLnBrk="1" hangingPunct="1"/>
            <a:r>
              <a:rPr lang="en-US" altLang="en-US" sz="2600"/>
              <a:t>Cation’s name is the same as the name of the element </a:t>
            </a:r>
          </a:p>
          <a:p>
            <a:pPr marL="936625" lvl="1" indent="-609600" eaLnBrk="1" hangingPunct="1"/>
            <a:r>
              <a:rPr lang="en-US" altLang="en-US" sz="2200"/>
              <a:t>Li</a:t>
            </a:r>
            <a:r>
              <a:rPr lang="en-US" altLang="en-US" sz="2200" baseline="30000"/>
              <a:t>1+ </a:t>
            </a:r>
            <a:r>
              <a:rPr lang="en-US" altLang="en-US" sz="2200"/>
              <a:t>would be lithium</a:t>
            </a:r>
          </a:p>
          <a:p>
            <a:pPr marL="609600" indent="-609600" eaLnBrk="1" hangingPunct="1"/>
            <a:r>
              <a:rPr lang="en-US" altLang="en-US" sz="2600"/>
              <a:t>Except for transition metals the charge is written in roman numerals after the element’s name</a:t>
            </a:r>
          </a:p>
          <a:p>
            <a:pPr marL="936625" lvl="1" indent="-609600" eaLnBrk="1" hangingPunct="1"/>
            <a:r>
              <a:rPr lang="en-US" altLang="en-US" sz="2200"/>
              <a:t>Fe</a:t>
            </a:r>
            <a:r>
              <a:rPr lang="en-US" altLang="en-US" sz="2200" baseline="30000"/>
              <a:t>2+</a:t>
            </a:r>
            <a:r>
              <a:rPr lang="en-US" altLang="en-US" sz="2200"/>
              <a:t> would be iron (II)</a:t>
            </a:r>
          </a:p>
        </p:txBody>
      </p:sp>
    </p:spTree>
    <p:extLst>
      <p:ext uri="{BB962C8B-B14F-4D97-AF65-F5344CB8AC3E}">
        <p14:creationId xmlns:p14="http://schemas.microsoft.com/office/powerpoint/2010/main" val="4263239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Ionic Compounds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altLang="en-US" sz="3200" dirty="0"/>
              <a:t>For monatomic anions (single atom) the element’s name changes to end in –ide </a:t>
            </a:r>
          </a:p>
          <a:p>
            <a:pPr marL="936625" lvl="1" indent="-609600" eaLnBrk="1" hangingPunct="1">
              <a:defRPr/>
            </a:pPr>
            <a:r>
              <a:rPr lang="en-US" altLang="en-US" sz="2400" dirty="0"/>
              <a:t>Br</a:t>
            </a:r>
            <a:r>
              <a:rPr lang="en-US" altLang="en-US" sz="2400" baseline="30000" dirty="0"/>
              <a:t>1-</a:t>
            </a:r>
            <a:r>
              <a:rPr lang="en-US" altLang="en-US" sz="2400" dirty="0"/>
              <a:t> would be bromide not bromine</a:t>
            </a:r>
          </a:p>
          <a:p>
            <a:pPr marL="609600" indent="-609600" eaLnBrk="1" hangingPunct="1">
              <a:defRPr/>
            </a:pPr>
            <a:r>
              <a:rPr lang="en-US" altLang="en-US" sz="3200" dirty="0"/>
              <a:t>For polyatomic ions the name is what is written on the Polyatomic Ion Sheet</a:t>
            </a:r>
          </a:p>
          <a:p>
            <a:pPr marL="609600" indent="-609600" eaLnBrk="1" hangingPunct="1">
              <a:defRPr/>
            </a:pPr>
            <a:r>
              <a:rPr lang="en-US" altLang="en-US" sz="3200" dirty="0"/>
              <a:t>For compounds that contain </a:t>
            </a:r>
            <a:r>
              <a:rPr lang="en-US" altLang="en-US" sz="3200" b="1" dirty="0"/>
              <a:t>more than two elements </a:t>
            </a:r>
            <a:r>
              <a:rPr lang="en-US" altLang="en-US" sz="3200" dirty="0"/>
              <a:t>there is a polyatomic ion present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25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4.1 Ionic Bonding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1857072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Ionic Compounds (cont)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NaCl</a:t>
            </a:r>
            <a:r>
              <a:rPr lang="en-US" altLang="en-US" dirty="0" smtClean="0"/>
              <a:t> = sodium chloride</a:t>
            </a:r>
          </a:p>
          <a:p>
            <a:pPr eaLnBrk="1" hangingPunct="1"/>
            <a:r>
              <a:rPr lang="en-US" altLang="en-US" dirty="0" err="1" smtClean="0"/>
              <a:t>BaO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CuS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Ca(OH)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Ni(ClO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3</a:t>
            </a:r>
            <a:endParaRPr lang="en-US" altLang="en-US" baseline="-25000" dirty="0" smtClean="0"/>
          </a:p>
          <a:p>
            <a:pPr eaLnBrk="1" hangingPunct="1"/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(PO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664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Ionic Compounds (cont)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the formula for the following</a:t>
            </a:r>
          </a:p>
          <a:p>
            <a:pPr eaLnBrk="1" hangingPunct="1"/>
            <a:r>
              <a:rPr lang="en-US" altLang="en-US" smtClean="0"/>
              <a:t>Aluminum fluoride</a:t>
            </a:r>
          </a:p>
          <a:p>
            <a:pPr eaLnBrk="1" hangingPunct="1"/>
            <a:r>
              <a:rPr lang="en-US" altLang="en-US" smtClean="0"/>
              <a:t>Gold (II) phosphide</a:t>
            </a:r>
          </a:p>
          <a:p>
            <a:pPr eaLnBrk="1" hangingPunct="1"/>
            <a:r>
              <a:rPr lang="en-US" altLang="en-US" smtClean="0"/>
              <a:t>Magnesium sulfate</a:t>
            </a:r>
          </a:p>
          <a:p>
            <a:pPr eaLnBrk="1" hangingPunct="1"/>
            <a:r>
              <a:rPr lang="en-US" altLang="en-US" smtClean="0"/>
              <a:t>Ammonium carbonate</a:t>
            </a:r>
          </a:p>
        </p:txBody>
      </p:sp>
    </p:spTree>
    <p:extLst>
      <p:ext uri="{BB962C8B-B14F-4D97-AF65-F5344CB8AC3E}">
        <p14:creationId xmlns:p14="http://schemas.microsoft.com/office/powerpoint/2010/main" val="2476517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1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an ionic bond?</a:t>
            </a:r>
          </a:p>
          <a:p>
            <a:pPr eaLnBrk="1" hangingPunct="1"/>
            <a:r>
              <a:rPr lang="en-US" altLang="en-US" dirty="0" smtClean="0"/>
              <a:t>How can you tell if two elements can form an ionic bond?</a:t>
            </a:r>
          </a:p>
          <a:p>
            <a:pPr eaLnBrk="1" hangingPunct="1"/>
            <a:r>
              <a:rPr lang="en-US" altLang="en-US" dirty="0" smtClean="0"/>
              <a:t>How do atoms fulfill the octet rule in an ionic bond?</a:t>
            </a:r>
          </a:p>
          <a:p>
            <a:pPr eaLnBrk="1" hangingPunct="1"/>
            <a:r>
              <a:rPr lang="en-US" altLang="en-US" dirty="0" smtClean="0"/>
              <a:t>What is an ionic compound? What are the properties of an ionic compound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How do you determine an chemical formula for an ionic compound?</a:t>
            </a:r>
          </a:p>
          <a:p>
            <a:pPr eaLnBrk="1" hangingPunct="1"/>
            <a:r>
              <a:rPr lang="en-US" altLang="en-US" dirty="0" smtClean="0"/>
              <a:t>How do you name ionic compounds?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104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4.1 </a:t>
            </a:r>
            <a:r>
              <a:rPr lang="en-US" altLang="en-US" dirty="0" smtClean="0"/>
              <a:t>Tracked Assignment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Worksheet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5110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1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an ionic bond?</a:t>
            </a:r>
          </a:p>
          <a:p>
            <a:pPr eaLnBrk="1" hangingPunct="1"/>
            <a:r>
              <a:rPr lang="en-US" altLang="en-US" dirty="0" smtClean="0"/>
              <a:t>How can you tell if two elements can form an ionic bond?</a:t>
            </a:r>
          </a:p>
          <a:p>
            <a:pPr eaLnBrk="1" hangingPunct="1"/>
            <a:r>
              <a:rPr lang="en-US" altLang="en-US" dirty="0" smtClean="0"/>
              <a:t>How do atoms fulfill the octet rule in an ionic bond?</a:t>
            </a:r>
          </a:p>
          <a:p>
            <a:pPr eaLnBrk="1" hangingPunct="1"/>
            <a:r>
              <a:rPr lang="en-US" altLang="en-US" dirty="0" smtClean="0"/>
              <a:t>What is an ionic compound? What are the properties of an ionic compound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How do you determine an chemical formula for an ionic compound?</a:t>
            </a:r>
          </a:p>
          <a:p>
            <a:pPr eaLnBrk="1" hangingPunct="1"/>
            <a:r>
              <a:rPr lang="en-US" altLang="en-US" dirty="0" smtClean="0"/>
              <a:t>How do you name ionic compounds?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983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 Review (do not need to write)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530725"/>
          </a:xfrm>
        </p:spPr>
        <p:txBody>
          <a:bodyPr/>
          <a:lstStyle/>
          <a:p>
            <a:r>
              <a:rPr lang="en-US" altLang="en-US" smtClean="0"/>
              <a:t>Cations have a positive charge from losing electrons</a:t>
            </a:r>
          </a:p>
          <a:p>
            <a:r>
              <a:rPr lang="en-US" altLang="en-US" smtClean="0"/>
              <a:t>Anions have a negative charge from gaining electrons</a:t>
            </a:r>
          </a:p>
          <a:p>
            <a:r>
              <a:rPr lang="en-US" altLang="en-US" smtClean="0"/>
              <a:t>Metals tend to form cations and nonmetals tend to form anions</a:t>
            </a:r>
          </a:p>
          <a:p>
            <a:pPr eaLnBrk="1" hangingPunct="1"/>
            <a:r>
              <a:rPr lang="en-US" altLang="en-US" smtClean="0"/>
              <a:t>Opposite charges attract</a:t>
            </a:r>
          </a:p>
          <a:p>
            <a:pPr eaLnBrk="1" hangingPunct="1"/>
            <a:r>
              <a:rPr lang="en-US" altLang="en-US" smtClean="0"/>
              <a:t>Electronegativity is the ability to attract e</a:t>
            </a:r>
            <a:r>
              <a:rPr lang="en-US" altLang="en-US" baseline="30000" smtClean="0"/>
              <a:t>-</a:t>
            </a:r>
            <a:r>
              <a:rPr lang="en-US" altLang="en-US" smtClean="0"/>
              <a:t> in a bond/compound</a:t>
            </a:r>
          </a:p>
        </p:txBody>
      </p:sp>
    </p:spTree>
    <p:extLst>
      <p:ext uri="{BB962C8B-B14F-4D97-AF65-F5344CB8AC3E}">
        <p14:creationId xmlns:p14="http://schemas.microsoft.com/office/powerpoint/2010/main" val="689773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Monatomic and Polyatomic 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Monatomic ions are a single atom with a charge like Ca</a:t>
            </a:r>
            <a:r>
              <a:rPr lang="en-US" altLang="en-US" baseline="30000" smtClean="0"/>
              <a:t>2+</a:t>
            </a:r>
            <a:r>
              <a:rPr lang="en-US" altLang="en-US" smtClean="0"/>
              <a:t> or Cl</a:t>
            </a:r>
            <a:r>
              <a:rPr lang="en-US" altLang="en-US" baseline="30000" smtClean="0"/>
              <a:t>-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Polyatomic ions are a group of atoms with an overall charge like CO</a:t>
            </a:r>
            <a:r>
              <a:rPr lang="en-US" altLang="en-US" baseline="-25000" smtClean="0"/>
              <a:t>3</a:t>
            </a:r>
            <a:r>
              <a:rPr lang="en-US" altLang="en-US" baseline="30000" smtClean="0"/>
              <a:t>2-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The charge is shared between all of the atoms in the polyatomic ion</a:t>
            </a:r>
          </a:p>
        </p:txBody>
      </p:sp>
    </p:spTree>
    <p:extLst>
      <p:ext uri="{BB962C8B-B14F-4D97-AF65-F5344CB8AC3E}">
        <p14:creationId xmlns:p14="http://schemas.microsoft.com/office/powerpoint/2010/main" val="819094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Ionic Bonds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ionic bond is the </a:t>
            </a:r>
            <a:r>
              <a:rPr lang="en-US" altLang="en-US" b="1" u="sng" smtClean="0"/>
              <a:t>attraction</a:t>
            </a:r>
            <a:r>
              <a:rPr lang="en-US" altLang="en-US" smtClean="0"/>
              <a:t> between a </a:t>
            </a:r>
            <a:r>
              <a:rPr lang="en-US" altLang="en-US" b="1" smtClean="0"/>
              <a:t>cation</a:t>
            </a:r>
            <a:r>
              <a:rPr lang="en-US" altLang="en-US" smtClean="0"/>
              <a:t> and an </a:t>
            </a:r>
            <a:r>
              <a:rPr lang="en-US" altLang="en-US" b="1" smtClean="0"/>
              <a:t>anion</a:t>
            </a:r>
          </a:p>
          <a:p>
            <a:pPr eaLnBrk="1" hangingPunct="1"/>
            <a:r>
              <a:rPr lang="en-US" altLang="en-US" smtClean="0"/>
              <a:t>How can you tell if two elements can form an ionic bond?</a:t>
            </a:r>
          </a:p>
          <a:p>
            <a:pPr eaLnBrk="1" hangingPunct="1"/>
            <a:r>
              <a:rPr lang="en-US" altLang="en-US" smtClean="0"/>
              <a:t>Ionic bonds contain at least one </a:t>
            </a:r>
            <a:r>
              <a:rPr lang="en-US" altLang="en-US" b="1" u="sng" smtClean="0"/>
              <a:t>metal</a:t>
            </a:r>
            <a:r>
              <a:rPr lang="en-US" altLang="en-US" smtClean="0"/>
              <a:t> and one </a:t>
            </a:r>
            <a:r>
              <a:rPr lang="en-US" altLang="en-US" b="1" u="sng" smtClean="0"/>
              <a:t>nonmetal</a:t>
            </a:r>
            <a:r>
              <a:rPr lang="en-US" altLang="en-US" smtClean="0"/>
              <a:t> (exception is NH</a:t>
            </a:r>
            <a:r>
              <a:rPr lang="en-US" altLang="en-US" baseline="-25000" smtClean="0"/>
              <a:t>4</a:t>
            </a:r>
            <a:r>
              <a:rPr lang="en-US" altLang="en-US" baseline="30000" smtClean="0"/>
              <a:t>+ </a:t>
            </a:r>
            <a:r>
              <a:rPr lang="en-US" altLang="en-US" smtClean="0"/>
              <a:t>as the cation)</a:t>
            </a:r>
          </a:p>
        </p:txBody>
      </p:sp>
    </p:spTree>
    <p:extLst>
      <p:ext uri="{BB962C8B-B14F-4D97-AF65-F5344CB8AC3E}">
        <p14:creationId xmlns:p14="http://schemas.microsoft.com/office/powerpoint/2010/main" val="3716512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Ionic Bonds (cont)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How do the ions required to create an ionic bond form?</a:t>
            </a:r>
          </a:p>
          <a:p>
            <a:pPr eaLnBrk="1" hangingPunct="1"/>
            <a:r>
              <a:rPr lang="en-US" altLang="en-US" smtClean="0"/>
              <a:t>Typically, the metal </a:t>
            </a:r>
            <a:r>
              <a:rPr lang="en-US" altLang="en-US" b="1" u="sng" smtClean="0"/>
              <a:t>transfers</a:t>
            </a:r>
            <a:r>
              <a:rPr lang="en-US" altLang="en-US" smtClean="0"/>
              <a:t> or gives an electron to the nonmetal forming the cation and anion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pic>
        <p:nvPicPr>
          <p:cNvPr id="10244" name="Picture 4" descr="e019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81400"/>
            <a:ext cx="74676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448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Bonds (cont)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does an ionic bond fulfill the octet rule?</a:t>
            </a:r>
          </a:p>
          <a:p>
            <a:r>
              <a:rPr lang="en-US" altLang="en-US" smtClean="0"/>
              <a:t>The ions formed through the </a:t>
            </a:r>
            <a:r>
              <a:rPr lang="en-US" altLang="en-US" b="1" u="sng" smtClean="0"/>
              <a:t>transferring of e</a:t>
            </a:r>
            <a:r>
              <a:rPr lang="en-US" altLang="en-US" b="1" u="sng" baseline="30000" smtClean="0"/>
              <a:t>-</a:t>
            </a:r>
            <a:r>
              <a:rPr lang="en-US" altLang="en-US" smtClean="0"/>
              <a:t>  to get a full valence shell.</a:t>
            </a:r>
          </a:p>
          <a:p>
            <a:r>
              <a:rPr lang="en-US" altLang="en-US" smtClean="0"/>
              <a:t>The ions form because there is such a large difference in electronegativity the e</a:t>
            </a:r>
            <a:r>
              <a:rPr lang="en-US" altLang="en-US" baseline="30000" smtClean="0"/>
              <a:t>-</a:t>
            </a:r>
            <a:r>
              <a:rPr lang="en-US" altLang="en-US" smtClean="0"/>
              <a:t> is  </a:t>
            </a:r>
            <a:r>
              <a:rPr lang="en-US" altLang="en-US" b="1" smtClean="0"/>
              <a:t>permanently transferred </a:t>
            </a:r>
            <a:r>
              <a:rPr lang="en-US" altLang="en-US" smtClean="0"/>
              <a:t>from the cation to anion.</a:t>
            </a:r>
          </a:p>
        </p:txBody>
      </p:sp>
    </p:spTree>
    <p:extLst>
      <p:ext uri="{BB962C8B-B14F-4D97-AF65-F5344CB8AC3E}">
        <p14:creationId xmlns:p14="http://schemas.microsoft.com/office/powerpoint/2010/main" val="2692801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Bonds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would calcium and sulfur form an ionic bond?</a:t>
            </a:r>
          </a:p>
          <a:p>
            <a:pPr lvl="1"/>
            <a:r>
              <a:rPr lang="en-US" altLang="en-US" smtClean="0"/>
              <a:t>Calcium has a lower electronegativity (weak attraction) so it would transfer two electrons to sulfur atom with its higher electronegativity (strong attraction).</a:t>
            </a:r>
          </a:p>
          <a:p>
            <a:r>
              <a:rPr lang="en-US" altLang="en-US" smtClean="0"/>
              <a:t>How would two potassium atoms form an ionic bond with sulfur?</a:t>
            </a:r>
          </a:p>
          <a:p>
            <a:pPr lvl="1"/>
            <a:r>
              <a:rPr lang="en-US" altLang="en-US" smtClean="0"/>
              <a:t>Both potassium atom would transfer one e</a:t>
            </a:r>
            <a:r>
              <a:rPr lang="en-US" altLang="en-US" baseline="30000" smtClean="0"/>
              <a:t>-</a:t>
            </a:r>
            <a:r>
              <a:rPr lang="en-US" altLang="en-US" smtClean="0"/>
              <a:t> to the sulfur atom due to the large difference in electronegativity.</a:t>
            </a:r>
          </a:p>
        </p:txBody>
      </p:sp>
    </p:spTree>
    <p:extLst>
      <p:ext uri="{BB962C8B-B14F-4D97-AF65-F5344CB8AC3E}">
        <p14:creationId xmlns:p14="http://schemas.microsoft.com/office/powerpoint/2010/main" val="346765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Edge</vt:lpstr>
      <vt:lpstr>PowerPoint Presentation</vt:lpstr>
      <vt:lpstr>4.1 Ionic Bonding </vt:lpstr>
      <vt:lpstr>Essential Questions</vt:lpstr>
      <vt:lpstr>Ion Review (do not need to write)</vt:lpstr>
      <vt:lpstr>Monatomic and Polyatomic Ions</vt:lpstr>
      <vt:lpstr>Ionic Bonds</vt:lpstr>
      <vt:lpstr>Ionic Bonds (cont)</vt:lpstr>
      <vt:lpstr>Ionic Bonds (cont)</vt:lpstr>
      <vt:lpstr>Ionic Bonds (cont)</vt:lpstr>
      <vt:lpstr>Ionic Bonds (cont)</vt:lpstr>
      <vt:lpstr>Ionic Compound</vt:lpstr>
      <vt:lpstr>Ionic Compound (cont)</vt:lpstr>
      <vt:lpstr>Ionic Compound Properties</vt:lpstr>
      <vt:lpstr>Ionic Compound Formulas</vt:lpstr>
      <vt:lpstr>Writing Formulas for Ionic Compounds</vt:lpstr>
      <vt:lpstr>Crisscross Method</vt:lpstr>
      <vt:lpstr>Writing Formulas for Ionic Compounds (cont)</vt:lpstr>
      <vt:lpstr>Naming Ionic Compounds</vt:lpstr>
      <vt:lpstr>Naming Ionic Compounds (cont)</vt:lpstr>
      <vt:lpstr>Naming Ionic Compounds (cont)</vt:lpstr>
      <vt:lpstr>Naming Ionic Compounds (cont)</vt:lpstr>
      <vt:lpstr>Essential Questions</vt:lpstr>
      <vt:lpstr>4.1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Schow, Alison</dc:creator>
  <cp:lastModifiedBy>Schow, Alison</cp:lastModifiedBy>
  <cp:revision>1</cp:revision>
  <dcterms:created xsi:type="dcterms:W3CDTF">2019-11-21T21:36:11Z</dcterms:created>
  <dcterms:modified xsi:type="dcterms:W3CDTF">2019-11-21T21:36:21Z</dcterms:modified>
</cp:coreProperties>
</file>