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383E-2CE3-4DE7-A525-83E5B8414CFB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5193A-E75F-4ED8-B273-11C51AF73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4550D-D3F7-4BFD-97D9-DFA7B6DE8E1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0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B01AB-6776-4C01-9B10-29A87931631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Metal atoms crystallize in characteristic patterns. a) Chromium atoms have a body-centered cubic arrangement. b) Gold atoms have a face-centered cubic arrangement. c) Zinc atoms have a hexagonal close-packed arrangement. </a:t>
            </a:r>
            <a:r>
              <a:rPr lang="en-US" altLang="en-US" b="1" smtClean="0">
                <a:solidFill>
                  <a:srgbClr val="000000"/>
                </a:solidFill>
                <a:latin typeface="Arial" panose="020B0604020202020204" pitchFamily="34" charset="0"/>
              </a:rPr>
              <a:t>Inferring</a:t>
            </a:r>
            <a:r>
              <a:rPr lang="en-US" altLang="en-US" b="1" i="1" smtClean="0">
                <a:solidFill>
                  <a:srgbClr val="000000"/>
                </a:solidFill>
                <a:latin typeface="Arial" panose="020B0604020202020204" pitchFamily="34" charset="0"/>
              </a:rPr>
              <a:t> Which of these arrangements is the most closely packed?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5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E5791E-4778-486B-9FB5-25EB84F80F2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8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69F-7440-4488-87CF-5DE2754A10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74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B5929-A075-49F5-B193-6DE5D5366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160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7B6F-93D1-4C93-B910-7542FDB217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57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10FA-3E58-4EE0-BFD9-D293E03DA2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12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5A30-BAA6-4022-8BD3-27CC5B7E37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889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365A-8A5A-4EC6-B8D0-67DA68024C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478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A335-CB74-4C2B-9F34-7A5E4FA1EE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68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C1D1-DB23-49D9-A729-B0AB847447E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07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4CB2-DECA-4A38-A1DA-8846650BFE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708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1E98-0DF3-4FE3-893E-23AABBD17C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88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A49F-3456-4EEA-AA17-CD89594FFA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4572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62D8-F1EE-4A77-899E-6342EF8E63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401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D0B1-F846-4B02-9895-7D2B02BBB4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232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D352-C065-4458-962F-21E1ED4514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381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AC5C4-AD66-4DFA-B57B-5E73BE8BFE3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f/2Tyi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OuFTuvf4q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4.2 Metallic Bonding</a:t>
            </a:r>
            <a:br>
              <a:rPr lang="en-US" altLang="en-US" smtClean="0"/>
            </a:br>
            <a:r>
              <a:rPr lang="en-US" altLang="en-US" smtClean="0"/>
              <a:t>Objectives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Chemistry</a:t>
            </a:r>
          </a:p>
        </p:txBody>
      </p:sp>
    </p:spTree>
    <p:extLst>
      <p:ext uri="{BB962C8B-B14F-4D97-AF65-F5344CB8AC3E}">
        <p14:creationId xmlns:p14="http://schemas.microsoft.com/office/powerpoint/2010/main" val="868105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Shiny and Conductivity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1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mtClean="0"/>
              <a:t>Metals are good conductors of electricity because the electrons can move freely through the material creating an electric current</a:t>
            </a:r>
          </a:p>
          <a:p>
            <a:pPr eaLnBrk="1" hangingPunct="1"/>
            <a:r>
              <a:rPr lang="en-US" altLang="en-US" smtClean="0"/>
              <a:t>Metals are good conductors of heat because the electrons can move/vibrate easily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94164"/>
            <a:ext cx="3968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81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Alloys (don’t need to write)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628650" eaLnBrk="1" hangingPunct="1">
              <a:lnSpc>
                <a:spcPct val="90000"/>
              </a:lnSpc>
              <a:tabLst>
                <a:tab pos="1379538" algn="l"/>
                <a:tab pos="1828800" algn="l"/>
              </a:tabLst>
            </a:pPr>
            <a:r>
              <a:rPr lang="en-US" altLang="en-US" smtClean="0"/>
              <a:t>What is an alloy?</a:t>
            </a:r>
          </a:p>
          <a:p>
            <a:pPr marL="0" indent="0" defTabSz="628650" eaLnBrk="1" hangingPunct="1">
              <a:lnSpc>
                <a:spcPct val="90000"/>
              </a:lnSpc>
              <a:tabLst>
                <a:tab pos="1379538" algn="l"/>
                <a:tab pos="1828800" algn="l"/>
              </a:tabLst>
            </a:pPr>
            <a:r>
              <a:rPr lang="en-US" altLang="en-US" b="1" smtClean="0"/>
              <a:t>Alloys</a:t>
            </a:r>
            <a:r>
              <a:rPr lang="en-US" altLang="en-US" smtClean="0"/>
              <a:t> are mixtures composed of metals though some can contain other types of elements.</a:t>
            </a:r>
          </a:p>
          <a:p>
            <a:pPr marL="0" indent="0" defTabSz="628650" eaLnBrk="1" hangingPunct="1">
              <a:lnSpc>
                <a:spcPct val="90000"/>
              </a:lnSpc>
              <a:tabLst>
                <a:tab pos="1379538" algn="l"/>
                <a:tab pos="1828800" algn="l"/>
              </a:tabLst>
            </a:pPr>
            <a:r>
              <a:rPr lang="en-US" altLang="en-US" smtClean="0"/>
              <a:t>Why do we use alloys?</a:t>
            </a:r>
          </a:p>
          <a:p>
            <a:pPr marL="0" indent="0" defTabSz="628650" eaLnBrk="1" hangingPunct="1">
              <a:lnSpc>
                <a:spcPct val="90000"/>
              </a:lnSpc>
              <a:tabLst>
                <a:tab pos="1379538" algn="l"/>
                <a:tab pos="1828800" algn="l"/>
              </a:tabLst>
            </a:pPr>
            <a:r>
              <a:rPr lang="en-US" altLang="en-US" smtClean="0"/>
              <a:t>Alloys are important because their properties can be different and are often superior to those of their component elements.</a:t>
            </a:r>
          </a:p>
          <a:p>
            <a:pPr marL="0" indent="0" defTabSz="628650" eaLnBrk="1" hangingPunct="1">
              <a:lnSpc>
                <a:spcPct val="90000"/>
              </a:lnSpc>
              <a:tabLst>
                <a:tab pos="1379538" algn="l"/>
                <a:tab pos="1828800" algn="l"/>
              </a:tabLst>
            </a:pPr>
            <a:r>
              <a:rPr lang="en-US" altLang="en-US" smtClean="0"/>
              <a:t>An example would be stainless steel because it does not rust</a:t>
            </a:r>
          </a:p>
          <a:p>
            <a:pPr marL="3311525" lvl="3" indent="-228600" defTabSz="628650" eaLnBrk="1" hangingPunct="1">
              <a:lnSpc>
                <a:spcPct val="90000"/>
              </a:lnSpc>
              <a:tabLst>
                <a:tab pos="1379538" algn="l"/>
                <a:tab pos="1828800" algn="l"/>
              </a:tabLst>
            </a:pPr>
            <a:endParaRPr lang="en-US" altLang="en-US" smtClean="0"/>
          </a:p>
        </p:txBody>
      </p:sp>
      <p:pic>
        <p:nvPicPr>
          <p:cNvPr id="58372" name="Picture 4" descr="Image:2Tyin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334000"/>
            <a:ext cx="20113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57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metallic bonding?</a:t>
            </a:r>
          </a:p>
          <a:p>
            <a:pPr eaLnBrk="1" hangingPunct="1"/>
            <a:r>
              <a:rPr lang="en-US" altLang="en-US" smtClean="0"/>
              <a:t>What is a sea of electrons?</a:t>
            </a:r>
          </a:p>
          <a:p>
            <a:pPr eaLnBrk="1" hangingPunct="1"/>
            <a:r>
              <a:rPr lang="en-US" altLang="en-US" smtClean="0"/>
              <a:t>How do metallic bonds achieve the octet rule?</a:t>
            </a:r>
          </a:p>
          <a:p>
            <a:pPr eaLnBrk="1" hangingPunct="1"/>
            <a:r>
              <a:rPr lang="en-US" altLang="en-US" smtClean="0"/>
              <a:t>What properties do metals have?</a:t>
            </a:r>
          </a:p>
          <a:p>
            <a:pPr eaLnBrk="1" hangingPunct="1"/>
            <a:r>
              <a:rPr lang="en-US" altLang="en-US" smtClean="0"/>
              <a:t>Why do metals have the properties they do?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5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4.2 Tracked Assignment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worksheet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7490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Essential Questions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metallic bonding?</a:t>
            </a:r>
          </a:p>
          <a:p>
            <a:pPr eaLnBrk="1" hangingPunct="1"/>
            <a:r>
              <a:rPr lang="en-US" altLang="en-US" smtClean="0"/>
              <a:t>What is a sea of electrons?</a:t>
            </a:r>
          </a:p>
          <a:p>
            <a:pPr eaLnBrk="1" hangingPunct="1"/>
            <a:r>
              <a:rPr lang="en-US" altLang="en-US" smtClean="0"/>
              <a:t>How do metallic bonds achieve the octet rule?</a:t>
            </a:r>
          </a:p>
          <a:p>
            <a:pPr eaLnBrk="1" hangingPunct="1"/>
            <a:r>
              <a:rPr lang="en-US" altLang="en-US" smtClean="0"/>
              <a:t>What properties do metals have?</a:t>
            </a:r>
          </a:p>
          <a:p>
            <a:pPr eaLnBrk="1" hangingPunct="1"/>
            <a:r>
              <a:rPr lang="en-US" altLang="en-US" smtClean="0"/>
              <a:t>Why do metals have the properties they do?</a:t>
            </a:r>
          </a:p>
        </p:txBody>
      </p:sp>
    </p:spTree>
    <p:extLst>
      <p:ext uri="{BB962C8B-B14F-4D97-AF65-F5344CB8AC3E}">
        <p14:creationId xmlns:p14="http://schemas.microsoft.com/office/powerpoint/2010/main" val="383663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Metallic Bonds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mtClean="0"/>
              <a:t>Metallic bond is the </a:t>
            </a:r>
            <a:r>
              <a:rPr lang="en-US" altLang="en-US" b="1" u="sng" smtClean="0"/>
              <a:t>attraction</a:t>
            </a:r>
            <a:r>
              <a:rPr lang="en-US" altLang="en-US" smtClean="0"/>
              <a:t> between the </a:t>
            </a:r>
            <a:r>
              <a:rPr lang="en-US" altLang="en-US" b="1" u="sng" smtClean="0"/>
              <a:t>metal cations</a:t>
            </a:r>
            <a:r>
              <a:rPr lang="en-US" altLang="en-US" smtClean="0"/>
              <a:t> to the </a:t>
            </a:r>
            <a:r>
              <a:rPr lang="en-US" altLang="en-US" b="1" u="sng" smtClean="0"/>
              <a:t>delocalized valence electrons/sea of electrons</a:t>
            </a:r>
            <a:r>
              <a:rPr lang="en-US" altLang="en-US" smtClean="0"/>
              <a:t>.</a:t>
            </a:r>
          </a:p>
          <a:p>
            <a:pPr marL="0" indent="0" eaLnBrk="1" hangingPunct="1"/>
            <a:r>
              <a:rPr lang="en-US" altLang="en-US" sz="3100"/>
              <a:t>In a sea of electrons the valence electrons are mobile and can drift freely from one part of the metal to another.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44" y="3722915"/>
            <a:ext cx="289718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09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Metallic Bonds (cont)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How do metallic bonds achieve the octet rule?</a:t>
            </a:r>
          </a:p>
          <a:p>
            <a:r>
              <a:rPr lang="en-US" altLang="en-US" dirty="0" smtClean="0"/>
              <a:t>The delocalized valence electrons/sea of electrons.</a:t>
            </a:r>
          </a:p>
          <a:p>
            <a:r>
              <a:rPr lang="en-US" altLang="en-US" dirty="0" smtClean="0"/>
              <a:t>How does electronegativity affect metallic bonds?</a:t>
            </a:r>
          </a:p>
          <a:p>
            <a:r>
              <a:rPr lang="en-US" altLang="en-US" dirty="0" smtClean="0"/>
              <a:t>The low electronegativity values of metals means that metals have a weak hold on their valence electrons which is why the electrons are mobile and move freely </a:t>
            </a:r>
            <a:r>
              <a:rPr lang="en-US" altLang="en-US" dirty="0" smtClean="0"/>
              <a:t>rather than staying with one atom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187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Metallic Compound Properties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properties of a metallic compound:</a:t>
            </a:r>
          </a:p>
          <a:p>
            <a:pPr lvl="1"/>
            <a:r>
              <a:rPr lang="en-US" altLang="en-US" smtClean="0"/>
              <a:t>Crystalline structures</a:t>
            </a:r>
          </a:p>
          <a:p>
            <a:pPr lvl="1"/>
            <a:r>
              <a:rPr lang="en-US" altLang="en-US" smtClean="0"/>
              <a:t>Insoluble (do not dissolve well in water)</a:t>
            </a:r>
          </a:p>
          <a:p>
            <a:pPr lvl="1"/>
            <a:r>
              <a:rPr lang="en-US" altLang="en-US" smtClean="0"/>
              <a:t>High melting point</a:t>
            </a:r>
          </a:p>
          <a:p>
            <a:pPr lvl="1"/>
            <a:r>
              <a:rPr lang="en-US" altLang="en-US" smtClean="0"/>
              <a:t>Malleable (can be shaped into sheets)</a:t>
            </a:r>
          </a:p>
          <a:p>
            <a:pPr lvl="1"/>
            <a:r>
              <a:rPr lang="en-US" altLang="en-US" smtClean="0"/>
              <a:t>Ductile (can be shaped into wires)</a:t>
            </a:r>
          </a:p>
          <a:p>
            <a:pPr lvl="1"/>
            <a:r>
              <a:rPr lang="en-US" altLang="en-US" smtClean="0"/>
              <a:t>Good conductors of heat and electricity</a:t>
            </a:r>
          </a:p>
          <a:p>
            <a:pPr lvl="1"/>
            <a:r>
              <a:rPr lang="en-US" altLang="en-US" smtClean="0"/>
              <a:t>Shiny/lustrous</a:t>
            </a:r>
          </a:p>
        </p:txBody>
      </p:sp>
    </p:spTree>
    <p:extLst>
      <p:ext uri="{BB962C8B-B14F-4D97-AF65-F5344CB8AC3E}">
        <p14:creationId xmlns:p14="http://schemas.microsoft.com/office/powerpoint/2010/main" val="2439534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Crystalline Structure of Metals (don’t need to write)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855663" eaLnBrk="1" hangingPunct="1">
              <a:tabLst>
                <a:tab pos="854075" algn="l"/>
              </a:tabLst>
            </a:pPr>
            <a:r>
              <a:rPr lang="en-US" altLang="en-US" b="1" smtClean="0"/>
              <a:t>Metal atoms are arranged in a crystalline structure with very compact and orderly patterns.</a:t>
            </a:r>
          </a:p>
          <a:p>
            <a:pPr marL="114300" lvl="1" indent="0" defTabSz="855663" eaLnBrk="1" hangingPunct="1">
              <a:tabLst>
                <a:tab pos="854075" algn="l"/>
              </a:tabLst>
            </a:pPr>
            <a:endParaRPr lang="en-US" altLang="en-US" smtClean="0"/>
          </a:p>
          <a:p>
            <a:pPr marL="0" indent="0" defTabSz="855663" eaLnBrk="1" hangingPunct="1">
              <a:tabLst>
                <a:tab pos="854075" algn="l"/>
              </a:tabLst>
            </a:pPr>
            <a:endParaRPr lang="en-US" altLang="en-US" smtClean="0"/>
          </a:p>
        </p:txBody>
      </p:sp>
      <p:pic>
        <p:nvPicPr>
          <p:cNvPr id="56324" name="Picture 4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97213"/>
            <a:ext cx="22987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119438"/>
            <a:ext cx="213836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119438"/>
            <a:ext cx="210661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02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Metallic Compound Properties (cont)</a:t>
            </a:r>
          </a:p>
        </p:txBody>
      </p:sp>
      <p:pic>
        <p:nvPicPr>
          <p:cNvPr id="4" name="vOuFTuvf4q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50988"/>
            <a:ext cx="7696200" cy="4329112"/>
          </a:xfrm>
        </p:spPr>
      </p:pic>
    </p:spTree>
    <p:extLst>
      <p:ext uri="{BB962C8B-B14F-4D97-AF65-F5344CB8AC3E}">
        <p14:creationId xmlns:p14="http://schemas.microsoft.com/office/powerpoint/2010/main" val="1233481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Malleability and Ductility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Why are metals malleable and ductile?</a:t>
            </a:r>
          </a:p>
          <a:p>
            <a:r>
              <a:rPr lang="en-US" altLang="en-US" smtClean="0"/>
              <a:t>The sea of electrons allows for the bonds to shift without breaking unlike in an ionic bond.</a:t>
            </a:r>
          </a:p>
          <a:p>
            <a:endParaRPr lang="en-US" altLang="en-US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6138" y="339090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Ionic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124201"/>
            <a:ext cx="48577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800601"/>
            <a:ext cx="527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66950" y="49530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Metallic</a:t>
            </a:r>
          </a:p>
        </p:txBody>
      </p:sp>
    </p:spTree>
    <p:extLst>
      <p:ext uri="{BB962C8B-B14F-4D97-AF65-F5344CB8AC3E}">
        <p14:creationId xmlns:p14="http://schemas.microsoft.com/office/powerpoint/2010/main" val="216717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Shiny/lustrous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Metals are shiny because electrons are able to move from orbitals of different energy easily</a:t>
            </a:r>
          </a:p>
          <a:p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78125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272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Widescreen</PresentationFormat>
  <Paragraphs>56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Edge</vt:lpstr>
      <vt:lpstr>4.2 Metallic Bonding Objectives</vt:lpstr>
      <vt:lpstr>Essential Questions</vt:lpstr>
      <vt:lpstr>Metallic Bonds</vt:lpstr>
      <vt:lpstr>Metallic Bonds (cont)</vt:lpstr>
      <vt:lpstr>Metallic Compound Properties</vt:lpstr>
      <vt:lpstr>Crystalline Structure of Metals (don’t need to write)</vt:lpstr>
      <vt:lpstr>Metallic Compound Properties (cont)</vt:lpstr>
      <vt:lpstr>Malleability and Ductility </vt:lpstr>
      <vt:lpstr>Shiny/lustrous</vt:lpstr>
      <vt:lpstr>Shiny and Conductivity</vt:lpstr>
      <vt:lpstr>Alloys (don’t need to write)</vt:lpstr>
      <vt:lpstr>Essential Questions</vt:lpstr>
      <vt:lpstr>4.2 Tracked Assignment</vt:lpstr>
    </vt:vector>
  </TitlesOfParts>
  <Company>Canyons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Metallic Bonding Objectives</dc:title>
  <dc:creator>Schow, Alison</dc:creator>
  <cp:lastModifiedBy>Schow, Alison</cp:lastModifiedBy>
  <cp:revision>2</cp:revision>
  <dcterms:created xsi:type="dcterms:W3CDTF">2019-11-25T14:56:39Z</dcterms:created>
  <dcterms:modified xsi:type="dcterms:W3CDTF">2019-11-25T14:56:59Z</dcterms:modified>
</cp:coreProperties>
</file>