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90" d="100"/>
          <a:sy n="90" d="100"/>
        </p:scale>
        <p:origin x="90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89F2F9-04DA-4571-8C36-E2C28F1C7555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F87AF5-8651-4EFD-99A4-992B8252E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21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4063" indent="-2889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04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256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07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1ED648C-47D0-4B05-B11D-AF8A2816580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943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812800" y="1219200"/>
            <a:ext cx="105664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2641601" y="3962400"/>
            <a:ext cx="8682567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1" y="1524000"/>
            <a:ext cx="10164233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41600" y="3962400"/>
            <a:ext cx="87376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3638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9C422-45E7-48A2-A494-E74B60C46E6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7633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6B8DF-61AE-4582-8746-025E297455A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249334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8EB45-0583-4C2D-B624-4E100581BBF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38042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10972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941763"/>
            <a:ext cx="10972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FF739-F3D7-403E-8025-444A3B80287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751742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FCE04-2F09-4CAD-9D11-3E32DBC65C9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747958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991B4-AE86-4AE5-BEB7-F79EE446622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56599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675DB-E643-41B7-B79D-BD90F34A25F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88865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D0C67-0482-4E23-B7D2-9B965B1F5D1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9988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9FD93-5649-458C-AEFF-AEFC5EB851F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92658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B9365-47DC-4F30-92E7-387866E57F2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583101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EE03C-667B-4C61-A00E-D67D544EAC7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10656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B6F4C-E010-45A1-BA0C-540FC72930A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96636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EECA3-4EFD-48AA-A3F1-0E77BE6847A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55197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759E8-3664-4E2E-8CC5-5277726AEEA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65913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aramond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Garamond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BFBB6D-73CD-4BCB-A28B-58C3B9E6F553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508000" y="228600"/>
            <a:ext cx="109728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09600" y="6172200"/>
            <a:ext cx="109728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120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72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72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72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72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72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4.3 Covalent Bonding</a:t>
            </a:r>
            <a:br>
              <a:rPr lang="en-US" altLang="en-US" smtClean="0"/>
            </a:br>
            <a:r>
              <a:rPr lang="en-US" altLang="en-US" smtClean="0"/>
              <a:t>Objectives 1:a-c,h-l,o; 2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Chemistry</a:t>
            </a:r>
          </a:p>
        </p:txBody>
      </p:sp>
    </p:spTree>
    <p:extLst>
      <p:ext uri="{BB962C8B-B14F-4D97-AF65-F5344CB8AC3E}">
        <p14:creationId xmlns:p14="http://schemas.microsoft.com/office/powerpoint/2010/main" val="9372040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Strategy for Building Molecules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066801"/>
            <a:ext cx="8229600" cy="4530725"/>
          </a:xfrm>
        </p:spPr>
        <p:txBody>
          <a:bodyPr/>
          <a:lstStyle/>
          <a:p>
            <a:pPr eaLnBrk="1" hangingPunct="1"/>
            <a:r>
              <a:rPr lang="en-US" altLang="en-US" smtClean="0"/>
              <a:t>Step #1: Look up valence e</a:t>
            </a:r>
            <a:r>
              <a:rPr lang="en-US" altLang="en-US" baseline="30000" smtClean="0"/>
              <a:t>-</a:t>
            </a:r>
            <a:r>
              <a:rPr lang="en-US" altLang="en-US" smtClean="0"/>
              <a:t> for each atom and add them up</a:t>
            </a:r>
          </a:p>
          <a:p>
            <a:pPr eaLnBrk="1" hangingPunct="1"/>
            <a:r>
              <a:rPr lang="en-US" altLang="en-US" smtClean="0"/>
              <a:t>Hydrogen cyanide (HCN)</a:t>
            </a:r>
          </a:p>
          <a:p>
            <a:pPr marL="1143000" lvl="2" indent="-228600" eaLnBrk="1" hangingPunct="1">
              <a:buNone/>
            </a:pPr>
            <a:r>
              <a:rPr lang="en-US" altLang="en-US" smtClean="0"/>
              <a:t>H </a:t>
            </a:r>
            <a:r>
              <a:rPr lang="en-US" altLang="en-US" smtClean="0">
                <a:sym typeface="Symbol" panose="05050102010706020507" pitchFamily="18" charset="2"/>
              </a:rPr>
              <a:t>   1</a:t>
            </a:r>
          </a:p>
          <a:p>
            <a:pPr marL="1143000" lvl="2" indent="-228600" eaLnBrk="1" hangingPunct="1">
              <a:buNone/>
            </a:pPr>
            <a:r>
              <a:rPr lang="en-US" altLang="en-US" smtClean="0">
                <a:sym typeface="Symbol" panose="05050102010706020507" pitchFamily="18" charset="2"/>
              </a:rPr>
              <a:t>C    4</a:t>
            </a:r>
          </a:p>
          <a:p>
            <a:pPr marL="1143000" lvl="2" indent="-228600" eaLnBrk="1" hangingPunct="1">
              <a:buNone/>
            </a:pPr>
            <a:r>
              <a:rPr lang="en-US" altLang="en-US" u="sng" smtClean="0">
                <a:sym typeface="Symbol" panose="05050102010706020507" pitchFamily="18" charset="2"/>
              </a:rPr>
              <a:t>N    5</a:t>
            </a:r>
          </a:p>
          <a:p>
            <a:pPr marL="1600200" lvl="3" indent="-228600" eaLnBrk="1" hangingPunct="1">
              <a:buNone/>
            </a:pPr>
            <a:r>
              <a:rPr lang="en-US" altLang="en-US" smtClean="0"/>
              <a:t>	10 Total Electrons</a:t>
            </a:r>
          </a:p>
          <a:p>
            <a:pPr eaLnBrk="1" hangingPunct="1"/>
            <a:r>
              <a:rPr lang="en-US" altLang="en-US" smtClean="0"/>
              <a:t>For anions add the </a:t>
            </a:r>
            <a:r>
              <a:rPr lang="en-US" altLang="en-US" b="1" smtClean="0"/>
              <a:t>number only </a:t>
            </a:r>
            <a:r>
              <a:rPr lang="en-US" altLang="en-US" smtClean="0"/>
              <a:t>from the charge to the e</a:t>
            </a:r>
            <a:r>
              <a:rPr lang="en-US" altLang="en-US" baseline="30000" smtClean="0"/>
              <a:t>- </a:t>
            </a:r>
            <a:r>
              <a:rPr lang="en-US" altLang="en-US" smtClean="0"/>
              <a:t>total</a:t>
            </a:r>
          </a:p>
          <a:p>
            <a:pPr eaLnBrk="1" hangingPunct="1"/>
            <a:r>
              <a:rPr lang="en-US" altLang="en-US" smtClean="0"/>
              <a:t>For cations subtract </a:t>
            </a:r>
            <a:r>
              <a:rPr lang="en-US" altLang="en-US" b="1" smtClean="0"/>
              <a:t>number only </a:t>
            </a:r>
            <a:r>
              <a:rPr lang="en-US" altLang="en-US" smtClean="0"/>
              <a:t>from the charge from the e</a:t>
            </a:r>
            <a:r>
              <a:rPr lang="en-US" altLang="en-US" baseline="30000" smtClean="0"/>
              <a:t>- </a:t>
            </a:r>
            <a:r>
              <a:rPr lang="en-US" altLang="en-US" smtClean="0"/>
              <a:t>total</a:t>
            </a:r>
          </a:p>
        </p:txBody>
      </p:sp>
    </p:spTree>
    <p:extLst>
      <p:ext uri="{BB962C8B-B14F-4D97-AF65-F5344CB8AC3E}">
        <p14:creationId xmlns:p14="http://schemas.microsoft.com/office/powerpoint/2010/main" val="12261157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Step #2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2895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Start by adding single bonds between atoms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least electronegative element (typically farthest from F) goes in the center 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altLang="en-US" smtClean="0"/>
              <a:t>Except C always goes in the center and H never does.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038600" y="4572000"/>
            <a:ext cx="4876800" cy="762000"/>
            <a:chOff x="1584" y="2208"/>
            <a:chExt cx="2928" cy="480"/>
          </a:xfrm>
        </p:grpSpPr>
        <p:sp>
          <p:nvSpPr>
            <p:cNvPr id="55301" name="Text Box 5"/>
            <p:cNvSpPr txBox="1">
              <a:spLocks noChangeArrowheads="1"/>
            </p:cNvSpPr>
            <p:nvPr/>
          </p:nvSpPr>
          <p:spPr bwMode="auto">
            <a:xfrm>
              <a:off x="1584" y="2208"/>
              <a:ext cx="2928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4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     C       N</a:t>
              </a:r>
            </a:p>
          </p:txBody>
        </p:sp>
        <p:sp>
          <p:nvSpPr>
            <p:cNvPr id="55302" name="Line 6"/>
            <p:cNvSpPr>
              <a:spLocks noChangeShapeType="1"/>
            </p:cNvSpPr>
            <p:nvPr/>
          </p:nvSpPr>
          <p:spPr bwMode="auto">
            <a:xfrm>
              <a:off x="1968" y="244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5303" name="Line 7"/>
            <p:cNvSpPr>
              <a:spLocks noChangeShapeType="1"/>
            </p:cNvSpPr>
            <p:nvPr/>
          </p:nvSpPr>
          <p:spPr bwMode="auto">
            <a:xfrm>
              <a:off x="2832" y="244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22109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Step #3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229600" cy="29368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Add electron dots around each atom so it has a full set of valence electrons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altLang="en-US" smtClean="0"/>
              <a:t>Each atom surrounded by 8 electrons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altLang="en-US" smtClean="0"/>
              <a:t>Bond lines count as 2 electrons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altLang="en-US" smtClean="0"/>
              <a:t>NOTE: Hydrogen only wants 2 max</a:t>
            </a:r>
          </a:p>
          <a:p>
            <a:pPr marL="742950" lvl="1" indent="-285750" eaLnBrk="1" hangingPunct="1">
              <a:lnSpc>
                <a:spcPct val="90000"/>
              </a:lnSpc>
              <a:buNone/>
            </a:pPr>
            <a:r>
              <a:rPr lang="en-US" altLang="en-US" smtClean="0"/>
              <a:t>			 Boron usually only wants 6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191000" y="4953000"/>
            <a:ext cx="4876800" cy="990600"/>
            <a:chOff x="1680" y="3120"/>
            <a:chExt cx="3072" cy="624"/>
          </a:xfrm>
        </p:grpSpPr>
        <p:grpSp>
          <p:nvGrpSpPr>
            <p:cNvPr id="56325" name="Group 5"/>
            <p:cNvGrpSpPr>
              <a:grpSpLocks/>
            </p:cNvGrpSpPr>
            <p:nvPr/>
          </p:nvGrpSpPr>
          <p:grpSpPr bwMode="auto">
            <a:xfrm>
              <a:off x="1680" y="3216"/>
              <a:ext cx="3072" cy="480"/>
              <a:chOff x="1584" y="2208"/>
              <a:chExt cx="2928" cy="480"/>
            </a:xfrm>
          </p:grpSpPr>
          <p:sp>
            <p:nvSpPr>
              <p:cNvPr id="56342" name="Text Box 6"/>
              <p:cNvSpPr txBox="1">
                <a:spLocks noChangeArrowheads="1"/>
              </p:cNvSpPr>
              <p:nvPr/>
            </p:nvSpPr>
            <p:spPr bwMode="auto">
              <a:xfrm>
                <a:off x="1584" y="2208"/>
                <a:ext cx="2928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4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     C       N</a:t>
                </a:r>
              </a:p>
            </p:txBody>
          </p:sp>
          <p:sp>
            <p:nvSpPr>
              <p:cNvPr id="56343" name="Line 7"/>
              <p:cNvSpPr>
                <a:spLocks noChangeShapeType="1"/>
              </p:cNvSpPr>
              <p:nvPr/>
            </p:nvSpPr>
            <p:spPr bwMode="auto">
              <a:xfrm>
                <a:off x="1968" y="2448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56344" name="Line 8"/>
              <p:cNvSpPr>
                <a:spLocks noChangeShapeType="1"/>
              </p:cNvSpPr>
              <p:nvPr/>
            </p:nvSpPr>
            <p:spPr bwMode="auto">
              <a:xfrm>
                <a:off x="2832" y="2448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56326" name="Group 9"/>
            <p:cNvGrpSpPr>
              <a:grpSpLocks/>
            </p:cNvGrpSpPr>
            <p:nvPr/>
          </p:nvGrpSpPr>
          <p:grpSpPr bwMode="auto">
            <a:xfrm>
              <a:off x="2496" y="3120"/>
              <a:ext cx="1344" cy="624"/>
              <a:chOff x="2496" y="3120"/>
              <a:chExt cx="1344" cy="624"/>
            </a:xfrm>
          </p:grpSpPr>
          <p:grpSp>
            <p:nvGrpSpPr>
              <p:cNvPr id="56327" name="Group 10"/>
              <p:cNvGrpSpPr>
                <a:grpSpLocks/>
              </p:cNvGrpSpPr>
              <p:nvPr/>
            </p:nvGrpSpPr>
            <p:grpSpPr bwMode="auto">
              <a:xfrm>
                <a:off x="2544" y="3120"/>
                <a:ext cx="192" cy="96"/>
                <a:chOff x="672" y="3456"/>
                <a:chExt cx="192" cy="96"/>
              </a:xfrm>
            </p:grpSpPr>
            <p:sp>
              <p:nvSpPr>
                <p:cNvPr id="56340" name="Oval 11"/>
                <p:cNvSpPr>
                  <a:spLocks noChangeArrowheads="1"/>
                </p:cNvSpPr>
                <p:nvPr/>
              </p:nvSpPr>
              <p:spPr bwMode="auto">
                <a:xfrm>
                  <a:off x="672" y="3456"/>
                  <a:ext cx="48" cy="96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sz="3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60000"/>
                    <a:buFont typeface="Wingdings" panose="05000000000000000000" pitchFamily="2" charset="2"/>
                    <a:buChar char="q"/>
                    <a:defRPr sz="2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sz="2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q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56341" name="Oval 12"/>
                <p:cNvSpPr>
                  <a:spLocks noChangeArrowheads="1"/>
                </p:cNvSpPr>
                <p:nvPr/>
              </p:nvSpPr>
              <p:spPr bwMode="auto">
                <a:xfrm>
                  <a:off x="816" y="3456"/>
                  <a:ext cx="48" cy="96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sz="3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60000"/>
                    <a:buFont typeface="Wingdings" panose="05000000000000000000" pitchFamily="2" charset="2"/>
                    <a:buChar char="q"/>
                    <a:defRPr sz="2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sz="2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q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56328" name="Group 13"/>
              <p:cNvGrpSpPr>
                <a:grpSpLocks/>
              </p:cNvGrpSpPr>
              <p:nvPr/>
            </p:nvGrpSpPr>
            <p:grpSpPr bwMode="auto">
              <a:xfrm rot="-5400000">
                <a:off x="3696" y="3408"/>
                <a:ext cx="192" cy="96"/>
                <a:chOff x="672" y="3456"/>
                <a:chExt cx="192" cy="96"/>
              </a:xfrm>
            </p:grpSpPr>
            <p:sp>
              <p:nvSpPr>
                <p:cNvPr id="56338" name="Oval 14"/>
                <p:cNvSpPr>
                  <a:spLocks noChangeArrowheads="1"/>
                </p:cNvSpPr>
                <p:nvPr/>
              </p:nvSpPr>
              <p:spPr bwMode="auto">
                <a:xfrm>
                  <a:off x="672" y="3456"/>
                  <a:ext cx="48" cy="96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sz="3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60000"/>
                    <a:buFont typeface="Wingdings" panose="05000000000000000000" pitchFamily="2" charset="2"/>
                    <a:buChar char="q"/>
                    <a:defRPr sz="2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sz="2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q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56339" name="Oval 15"/>
                <p:cNvSpPr>
                  <a:spLocks noChangeArrowheads="1"/>
                </p:cNvSpPr>
                <p:nvPr/>
              </p:nvSpPr>
              <p:spPr bwMode="auto">
                <a:xfrm>
                  <a:off x="816" y="3456"/>
                  <a:ext cx="48" cy="96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sz="3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60000"/>
                    <a:buFont typeface="Wingdings" panose="05000000000000000000" pitchFamily="2" charset="2"/>
                    <a:buChar char="q"/>
                    <a:defRPr sz="2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sz="2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q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56329" name="Group 16"/>
              <p:cNvGrpSpPr>
                <a:grpSpLocks/>
              </p:cNvGrpSpPr>
              <p:nvPr/>
            </p:nvGrpSpPr>
            <p:grpSpPr bwMode="auto">
              <a:xfrm>
                <a:off x="2496" y="3648"/>
                <a:ext cx="192" cy="96"/>
                <a:chOff x="672" y="3456"/>
                <a:chExt cx="192" cy="96"/>
              </a:xfrm>
            </p:grpSpPr>
            <p:sp>
              <p:nvSpPr>
                <p:cNvPr id="56336" name="Oval 17"/>
                <p:cNvSpPr>
                  <a:spLocks noChangeArrowheads="1"/>
                </p:cNvSpPr>
                <p:nvPr/>
              </p:nvSpPr>
              <p:spPr bwMode="auto">
                <a:xfrm>
                  <a:off x="672" y="3456"/>
                  <a:ext cx="48" cy="96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sz="3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60000"/>
                    <a:buFont typeface="Wingdings" panose="05000000000000000000" pitchFamily="2" charset="2"/>
                    <a:buChar char="q"/>
                    <a:defRPr sz="2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sz="2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q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56337" name="Oval 18"/>
                <p:cNvSpPr>
                  <a:spLocks noChangeArrowheads="1"/>
                </p:cNvSpPr>
                <p:nvPr/>
              </p:nvSpPr>
              <p:spPr bwMode="auto">
                <a:xfrm>
                  <a:off x="816" y="3456"/>
                  <a:ext cx="48" cy="96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sz="3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60000"/>
                    <a:buFont typeface="Wingdings" panose="05000000000000000000" pitchFamily="2" charset="2"/>
                    <a:buChar char="q"/>
                    <a:defRPr sz="2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sz="2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q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56330" name="Group 19"/>
              <p:cNvGrpSpPr>
                <a:grpSpLocks/>
              </p:cNvGrpSpPr>
              <p:nvPr/>
            </p:nvGrpSpPr>
            <p:grpSpPr bwMode="auto">
              <a:xfrm>
                <a:off x="3456" y="3648"/>
                <a:ext cx="192" cy="96"/>
                <a:chOff x="672" y="3456"/>
                <a:chExt cx="192" cy="96"/>
              </a:xfrm>
            </p:grpSpPr>
            <p:sp>
              <p:nvSpPr>
                <p:cNvPr id="56334" name="Oval 20"/>
                <p:cNvSpPr>
                  <a:spLocks noChangeArrowheads="1"/>
                </p:cNvSpPr>
                <p:nvPr/>
              </p:nvSpPr>
              <p:spPr bwMode="auto">
                <a:xfrm>
                  <a:off x="672" y="3456"/>
                  <a:ext cx="48" cy="96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sz="3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60000"/>
                    <a:buFont typeface="Wingdings" panose="05000000000000000000" pitchFamily="2" charset="2"/>
                    <a:buChar char="q"/>
                    <a:defRPr sz="2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sz="2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q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56335" name="Oval 21"/>
                <p:cNvSpPr>
                  <a:spLocks noChangeArrowheads="1"/>
                </p:cNvSpPr>
                <p:nvPr/>
              </p:nvSpPr>
              <p:spPr bwMode="auto">
                <a:xfrm>
                  <a:off x="816" y="3456"/>
                  <a:ext cx="48" cy="96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sz="3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60000"/>
                    <a:buFont typeface="Wingdings" panose="05000000000000000000" pitchFamily="2" charset="2"/>
                    <a:buChar char="q"/>
                    <a:defRPr sz="2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sz="2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q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56331" name="Group 22"/>
              <p:cNvGrpSpPr>
                <a:grpSpLocks/>
              </p:cNvGrpSpPr>
              <p:nvPr/>
            </p:nvGrpSpPr>
            <p:grpSpPr bwMode="auto">
              <a:xfrm>
                <a:off x="3456" y="3168"/>
                <a:ext cx="192" cy="96"/>
                <a:chOff x="672" y="3456"/>
                <a:chExt cx="192" cy="96"/>
              </a:xfrm>
            </p:grpSpPr>
            <p:sp>
              <p:nvSpPr>
                <p:cNvPr id="56332" name="Oval 23"/>
                <p:cNvSpPr>
                  <a:spLocks noChangeArrowheads="1"/>
                </p:cNvSpPr>
                <p:nvPr/>
              </p:nvSpPr>
              <p:spPr bwMode="auto">
                <a:xfrm>
                  <a:off x="672" y="3456"/>
                  <a:ext cx="48" cy="96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sz="3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60000"/>
                    <a:buFont typeface="Wingdings" panose="05000000000000000000" pitchFamily="2" charset="2"/>
                    <a:buChar char="q"/>
                    <a:defRPr sz="2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sz="2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q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56333" name="Oval 24"/>
                <p:cNvSpPr>
                  <a:spLocks noChangeArrowheads="1"/>
                </p:cNvSpPr>
                <p:nvPr/>
              </p:nvSpPr>
              <p:spPr bwMode="auto">
                <a:xfrm>
                  <a:off x="816" y="3456"/>
                  <a:ext cx="48" cy="96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sz="3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60000"/>
                    <a:buFont typeface="Wingdings" panose="05000000000000000000" pitchFamily="2" charset="2"/>
                    <a:buChar char="q"/>
                    <a:defRPr sz="2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sz="2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q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620415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Step #4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229600" cy="1425575"/>
          </a:xfrm>
        </p:spPr>
        <p:txBody>
          <a:bodyPr/>
          <a:lstStyle/>
          <a:p>
            <a:pPr eaLnBrk="1" hangingPunct="1"/>
            <a:r>
              <a:rPr lang="en-US" altLang="en-US" smtClean="0"/>
              <a:t>Add up electrons to see if they match the number calculated in step 1.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114800" y="2971800"/>
            <a:ext cx="4876800" cy="990600"/>
            <a:chOff x="1680" y="3120"/>
            <a:chExt cx="3072" cy="624"/>
          </a:xfrm>
        </p:grpSpPr>
        <p:grpSp>
          <p:nvGrpSpPr>
            <p:cNvPr id="57351" name="Group 5"/>
            <p:cNvGrpSpPr>
              <a:grpSpLocks/>
            </p:cNvGrpSpPr>
            <p:nvPr/>
          </p:nvGrpSpPr>
          <p:grpSpPr bwMode="auto">
            <a:xfrm>
              <a:off x="1680" y="3216"/>
              <a:ext cx="3072" cy="480"/>
              <a:chOff x="1584" y="2208"/>
              <a:chExt cx="2928" cy="480"/>
            </a:xfrm>
          </p:grpSpPr>
          <p:sp>
            <p:nvSpPr>
              <p:cNvPr id="57368" name="Text Box 6"/>
              <p:cNvSpPr txBox="1">
                <a:spLocks noChangeArrowheads="1"/>
              </p:cNvSpPr>
              <p:nvPr/>
            </p:nvSpPr>
            <p:spPr bwMode="auto">
              <a:xfrm>
                <a:off x="1584" y="2208"/>
                <a:ext cx="2928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3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4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     C       N</a:t>
                </a:r>
              </a:p>
            </p:txBody>
          </p:sp>
          <p:sp>
            <p:nvSpPr>
              <p:cNvPr id="57369" name="Line 7"/>
              <p:cNvSpPr>
                <a:spLocks noChangeShapeType="1"/>
              </p:cNvSpPr>
              <p:nvPr/>
            </p:nvSpPr>
            <p:spPr bwMode="auto">
              <a:xfrm>
                <a:off x="1968" y="2448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57370" name="Line 8"/>
              <p:cNvSpPr>
                <a:spLocks noChangeShapeType="1"/>
              </p:cNvSpPr>
              <p:nvPr/>
            </p:nvSpPr>
            <p:spPr bwMode="auto">
              <a:xfrm>
                <a:off x="2832" y="2448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57352" name="Group 9"/>
            <p:cNvGrpSpPr>
              <a:grpSpLocks/>
            </p:cNvGrpSpPr>
            <p:nvPr/>
          </p:nvGrpSpPr>
          <p:grpSpPr bwMode="auto">
            <a:xfrm>
              <a:off x="2496" y="3120"/>
              <a:ext cx="1344" cy="624"/>
              <a:chOff x="2496" y="3120"/>
              <a:chExt cx="1344" cy="624"/>
            </a:xfrm>
          </p:grpSpPr>
          <p:grpSp>
            <p:nvGrpSpPr>
              <p:cNvPr id="57353" name="Group 10"/>
              <p:cNvGrpSpPr>
                <a:grpSpLocks/>
              </p:cNvGrpSpPr>
              <p:nvPr/>
            </p:nvGrpSpPr>
            <p:grpSpPr bwMode="auto">
              <a:xfrm>
                <a:off x="2544" y="3120"/>
                <a:ext cx="192" cy="96"/>
                <a:chOff x="672" y="3456"/>
                <a:chExt cx="192" cy="96"/>
              </a:xfrm>
            </p:grpSpPr>
            <p:sp>
              <p:nvSpPr>
                <p:cNvPr id="57366" name="Oval 11"/>
                <p:cNvSpPr>
                  <a:spLocks noChangeArrowheads="1"/>
                </p:cNvSpPr>
                <p:nvPr/>
              </p:nvSpPr>
              <p:spPr bwMode="auto">
                <a:xfrm>
                  <a:off x="672" y="3456"/>
                  <a:ext cx="48" cy="96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sz="3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60000"/>
                    <a:buFont typeface="Wingdings" panose="05000000000000000000" pitchFamily="2" charset="2"/>
                    <a:buChar char="q"/>
                    <a:defRPr sz="2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sz="2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q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57367" name="Oval 12"/>
                <p:cNvSpPr>
                  <a:spLocks noChangeArrowheads="1"/>
                </p:cNvSpPr>
                <p:nvPr/>
              </p:nvSpPr>
              <p:spPr bwMode="auto">
                <a:xfrm>
                  <a:off x="816" y="3456"/>
                  <a:ext cx="48" cy="96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sz="3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60000"/>
                    <a:buFont typeface="Wingdings" panose="05000000000000000000" pitchFamily="2" charset="2"/>
                    <a:buChar char="q"/>
                    <a:defRPr sz="2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sz="2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q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57354" name="Group 13"/>
              <p:cNvGrpSpPr>
                <a:grpSpLocks/>
              </p:cNvGrpSpPr>
              <p:nvPr/>
            </p:nvGrpSpPr>
            <p:grpSpPr bwMode="auto">
              <a:xfrm rot="-5400000">
                <a:off x="3696" y="3408"/>
                <a:ext cx="192" cy="96"/>
                <a:chOff x="672" y="3456"/>
                <a:chExt cx="192" cy="96"/>
              </a:xfrm>
            </p:grpSpPr>
            <p:sp>
              <p:nvSpPr>
                <p:cNvPr id="57364" name="Oval 14"/>
                <p:cNvSpPr>
                  <a:spLocks noChangeArrowheads="1"/>
                </p:cNvSpPr>
                <p:nvPr/>
              </p:nvSpPr>
              <p:spPr bwMode="auto">
                <a:xfrm>
                  <a:off x="672" y="3456"/>
                  <a:ext cx="48" cy="96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sz="3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60000"/>
                    <a:buFont typeface="Wingdings" panose="05000000000000000000" pitchFamily="2" charset="2"/>
                    <a:buChar char="q"/>
                    <a:defRPr sz="2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sz="2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q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57365" name="Oval 15"/>
                <p:cNvSpPr>
                  <a:spLocks noChangeArrowheads="1"/>
                </p:cNvSpPr>
                <p:nvPr/>
              </p:nvSpPr>
              <p:spPr bwMode="auto">
                <a:xfrm>
                  <a:off x="816" y="3456"/>
                  <a:ext cx="48" cy="96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sz="3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60000"/>
                    <a:buFont typeface="Wingdings" panose="05000000000000000000" pitchFamily="2" charset="2"/>
                    <a:buChar char="q"/>
                    <a:defRPr sz="2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sz="2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q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57355" name="Group 16"/>
              <p:cNvGrpSpPr>
                <a:grpSpLocks/>
              </p:cNvGrpSpPr>
              <p:nvPr/>
            </p:nvGrpSpPr>
            <p:grpSpPr bwMode="auto">
              <a:xfrm>
                <a:off x="2496" y="3648"/>
                <a:ext cx="192" cy="96"/>
                <a:chOff x="672" y="3456"/>
                <a:chExt cx="192" cy="96"/>
              </a:xfrm>
            </p:grpSpPr>
            <p:sp>
              <p:nvSpPr>
                <p:cNvPr id="57362" name="Oval 17"/>
                <p:cNvSpPr>
                  <a:spLocks noChangeArrowheads="1"/>
                </p:cNvSpPr>
                <p:nvPr/>
              </p:nvSpPr>
              <p:spPr bwMode="auto">
                <a:xfrm>
                  <a:off x="672" y="3456"/>
                  <a:ext cx="48" cy="96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sz="3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60000"/>
                    <a:buFont typeface="Wingdings" panose="05000000000000000000" pitchFamily="2" charset="2"/>
                    <a:buChar char="q"/>
                    <a:defRPr sz="2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sz="2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q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57363" name="Oval 18"/>
                <p:cNvSpPr>
                  <a:spLocks noChangeArrowheads="1"/>
                </p:cNvSpPr>
                <p:nvPr/>
              </p:nvSpPr>
              <p:spPr bwMode="auto">
                <a:xfrm>
                  <a:off x="816" y="3456"/>
                  <a:ext cx="48" cy="96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sz="3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60000"/>
                    <a:buFont typeface="Wingdings" panose="05000000000000000000" pitchFamily="2" charset="2"/>
                    <a:buChar char="q"/>
                    <a:defRPr sz="2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sz="2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q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57356" name="Group 19"/>
              <p:cNvGrpSpPr>
                <a:grpSpLocks/>
              </p:cNvGrpSpPr>
              <p:nvPr/>
            </p:nvGrpSpPr>
            <p:grpSpPr bwMode="auto">
              <a:xfrm>
                <a:off x="3456" y="3648"/>
                <a:ext cx="192" cy="96"/>
                <a:chOff x="672" y="3456"/>
                <a:chExt cx="192" cy="96"/>
              </a:xfrm>
            </p:grpSpPr>
            <p:sp>
              <p:nvSpPr>
                <p:cNvPr id="57360" name="Oval 20"/>
                <p:cNvSpPr>
                  <a:spLocks noChangeArrowheads="1"/>
                </p:cNvSpPr>
                <p:nvPr/>
              </p:nvSpPr>
              <p:spPr bwMode="auto">
                <a:xfrm>
                  <a:off x="672" y="3456"/>
                  <a:ext cx="48" cy="96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sz="3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60000"/>
                    <a:buFont typeface="Wingdings" panose="05000000000000000000" pitchFamily="2" charset="2"/>
                    <a:buChar char="q"/>
                    <a:defRPr sz="2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sz="2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q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57361" name="Oval 21"/>
                <p:cNvSpPr>
                  <a:spLocks noChangeArrowheads="1"/>
                </p:cNvSpPr>
                <p:nvPr/>
              </p:nvSpPr>
              <p:spPr bwMode="auto">
                <a:xfrm>
                  <a:off x="816" y="3456"/>
                  <a:ext cx="48" cy="96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sz="3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60000"/>
                    <a:buFont typeface="Wingdings" panose="05000000000000000000" pitchFamily="2" charset="2"/>
                    <a:buChar char="q"/>
                    <a:defRPr sz="2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sz="2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q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57357" name="Group 22"/>
              <p:cNvGrpSpPr>
                <a:grpSpLocks/>
              </p:cNvGrpSpPr>
              <p:nvPr/>
            </p:nvGrpSpPr>
            <p:grpSpPr bwMode="auto">
              <a:xfrm>
                <a:off x="3456" y="3168"/>
                <a:ext cx="192" cy="96"/>
                <a:chOff x="672" y="3456"/>
                <a:chExt cx="192" cy="96"/>
              </a:xfrm>
            </p:grpSpPr>
            <p:sp>
              <p:nvSpPr>
                <p:cNvPr id="57358" name="Oval 23"/>
                <p:cNvSpPr>
                  <a:spLocks noChangeArrowheads="1"/>
                </p:cNvSpPr>
                <p:nvPr/>
              </p:nvSpPr>
              <p:spPr bwMode="auto">
                <a:xfrm>
                  <a:off x="672" y="3456"/>
                  <a:ext cx="48" cy="96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sz="3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60000"/>
                    <a:buFont typeface="Wingdings" panose="05000000000000000000" pitchFamily="2" charset="2"/>
                    <a:buChar char="q"/>
                    <a:defRPr sz="2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sz="2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q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57359" name="Oval 24"/>
                <p:cNvSpPr>
                  <a:spLocks noChangeArrowheads="1"/>
                </p:cNvSpPr>
                <p:nvPr/>
              </p:nvSpPr>
              <p:spPr bwMode="auto">
                <a:xfrm>
                  <a:off x="816" y="3456"/>
                  <a:ext cx="48" cy="96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sz="3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60000"/>
                    <a:buFont typeface="Wingdings" panose="05000000000000000000" pitchFamily="2" charset="2"/>
                    <a:buChar char="q"/>
                    <a:defRPr sz="2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sz="2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q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</p:grpSp>
      </p:grpSp>
      <p:sp>
        <p:nvSpPr>
          <p:cNvPr id="78873" name="Text Box 25"/>
          <p:cNvSpPr txBox="1">
            <a:spLocks noChangeArrowheads="1"/>
          </p:cNvSpPr>
          <p:nvPr/>
        </p:nvSpPr>
        <p:spPr bwMode="auto">
          <a:xfrm>
            <a:off x="2362200" y="4495800"/>
            <a:ext cx="73914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altLang="en-US" sz="3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electrons, can only have </a:t>
            </a:r>
            <a:r>
              <a:rPr lang="en-US" altLang="en-US" sz="3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en-US" sz="2400" baseline="30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en-US" altLang="en-US" sz="36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number matches, you’re done</a:t>
            </a:r>
          </a:p>
          <a:p>
            <a:pPr lvl="1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it does not move to next step.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153400" y="3124201"/>
            <a:ext cx="152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Do not need to redraw picture</a:t>
            </a:r>
          </a:p>
        </p:txBody>
      </p:sp>
    </p:spTree>
    <p:extLst>
      <p:ext uri="{BB962C8B-B14F-4D97-AF65-F5344CB8AC3E}">
        <p14:creationId xmlns:p14="http://schemas.microsoft.com/office/powerpoint/2010/main" val="26667483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73" grpId="0" build="p" bldLvl="2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Step #5 Try a double bond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Next try another double bond or a triple bond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Unshared pair are electrons that are not involved in a bond</a:t>
            </a:r>
          </a:p>
        </p:txBody>
      </p:sp>
      <p:sp>
        <p:nvSpPr>
          <p:cNvPr id="79876" name="Line 4"/>
          <p:cNvSpPr>
            <a:spLocks noChangeShapeType="1"/>
          </p:cNvSpPr>
          <p:nvPr/>
        </p:nvSpPr>
        <p:spPr bwMode="auto">
          <a:xfrm>
            <a:off x="6184900" y="3429000"/>
            <a:ext cx="573088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9877" name="Line 5"/>
          <p:cNvSpPr>
            <a:spLocks noChangeShapeType="1"/>
          </p:cNvSpPr>
          <p:nvPr/>
        </p:nvSpPr>
        <p:spPr bwMode="auto">
          <a:xfrm>
            <a:off x="6184900" y="3581400"/>
            <a:ext cx="573088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9878" name="Line 6"/>
          <p:cNvSpPr>
            <a:spLocks noChangeShapeType="1"/>
          </p:cNvSpPr>
          <p:nvPr/>
        </p:nvSpPr>
        <p:spPr bwMode="auto">
          <a:xfrm>
            <a:off x="6184900" y="3733800"/>
            <a:ext cx="573088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4114800" y="3124201"/>
            <a:ext cx="40386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4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     C       N</a:t>
            </a:r>
          </a:p>
        </p:txBody>
      </p:sp>
      <p:sp>
        <p:nvSpPr>
          <p:cNvPr id="79880" name="Line 8"/>
          <p:cNvSpPr>
            <a:spLocks noChangeShapeType="1"/>
          </p:cNvSpPr>
          <p:nvPr/>
        </p:nvSpPr>
        <p:spPr bwMode="auto">
          <a:xfrm>
            <a:off x="4800600" y="3581400"/>
            <a:ext cx="573088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9881" name="Oval 9"/>
          <p:cNvSpPr>
            <a:spLocks noChangeArrowheads="1"/>
          </p:cNvSpPr>
          <p:nvPr/>
        </p:nvSpPr>
        <p:spPr bwMode="auto">
          <a:xfrm>
            <a:off x="7620000" y="33528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9882" name="Oval 10"/>
          <p:cNvSpPr>
            <a:spLocks noChangeArrowheads="1"/>
          </p:cNvSpPr>
          <p:nvPr/>
        </p:nvSpPr>
        <p:spPr bwMode="auto">
          <a:xfrm>
            <a:off x="7620000" y="3581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9883" name="Line 11"/>
          <p:cNvSpPr>
            <a:spLocks noChangeShapeType="1"/>
          </p:cNvSpPr>
          <p:nvPr/>
        </p:nvSpPr>
        <p:spPr bwMode="auto">
          <a:xfrm>
            <a:off x="7696200" y="3505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8763000" y="3276600"/>
            <a:ext cx="12192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Unshared pair of electrons</a:t>
            </a:r>
          </a:p>
        </p:txBody>
      </p:sp>
    </p:spTree>
    <p:extLst>
      <p:ext uri="{BB962C8B-B14F-4D97-AF65-F5344CB8AC3E}">
        <p14:creationId xmlns:p14="http://schemas.microsoft.com/office/powerpoint/2010/main" val="41710750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79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79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  <p:bldP spid="79875" grpId="0" build="p"/>
      <p:bldP spid="79876" grpId="0" animBg="1"/>
      <p:bldP spid="79877" grpId="0" animBg="1"/>
      <p:bldP spid="79878" grpId="0" animBg="1"/>
      <p:bldP spid="79879" grpId="0"/>
      <p:bldP spid="79880" grpId="0" animBg="1"/>
      <p:bldP spid="79881" grpId="0" animBg="1"/>
      <p:bldP spid="79882" grpId="0" animBg="1"/>
      <p:bldP spid="79883" grpId="0" animBg="1"/>
      <p:bldP spid="7988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HONC rule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600"/>
              <a:t>HONC is a way to remember how many bonds each type of atoms </a:t>
            </a:r>
            <a:r>
              <a:rPr lang="en-US" altLang="en-US" sz="2600" u="sng"/>
              <a:t>usually</a:t>
            </a:r>
            <a:r>
              <a:rPr lang="en-US" altLang="en-US" sz="2600"/>
              <a:t> needs based on valence electrons</a:t>
            </a:r>
          </a:p>
          <a:p>
            <a:pPr marL="742950" lvl="1" indent="-285750" eaLnBrk="1" hangingPunct="1"/>
            <a:r>
              <a:rPr lang="en-US" altLang="en-US" sz="2200"/>
              <a:t>Hydrogen and Halogens– 1 bond</a:t>
            </a:r>
          </a:p>
          <a:p>
            <a:pPr marL="742950" lvl="1" indent="-285750" eaLnBrk="1" hangingPunct="1"/>
            <a:r>
              <a:rPr lang="en-US" altLang="en-US" sz="2200"/>
              <a:t>Oxygen’s group -2 bonds</a:t>
            </a:r>
          </a:p>
          <a:p>
            <a:pPr marL="742950" lvl="1" indent="-285750" eaLnBrk="1" hangingPunct="1"/>
            <a:r>
              <a:rPr lang="en-US" altLang="en-US" sz="2200"/>
              <a:t>Nitrogen’s group -3 bonds</a:t>
            </a:r>
          </a:p>
          <a:p>
            <a:pPr marL="742950" lvl="1" indent="-285750" eaLnBrk="1" hangingPunct="1"/>
            <a:r>
              <a:rPr lang="en-US" altLang="en-US" sz="2200"/>
              <a:t>Carbon’s group - 4 bonds</a:t>
            </a:r>
          </a:p>
          <a:p>
            <a:pPr eaLnBrk="1" hangingPunct="1"/>
            <a:r>
              <a:rPr lang="en-US" altLang="en-US" sz="2600"/>
              <a:t>Try CO</a:t>
            </a:r>
            <a:r>
              <a:rPr lang="en-US" altLang="en-US" sz="2600" baseline="-25000"/>
              <a:t>2 </a:t>
            </a:r>
            <a:r>
              <a:rPr lang="en-US" altLang="en-US" sz="2600"/>
              <a:t> on your own.</a:t>
            </a:r>
          </a:p>
        </p:txBody>
      </p:sp>
    </p:spTree>
    <p:extLst>
      <p:ext uri="{BB962C8B-B14F-4D97-AF65-F5344CB8AC3E}">
        <p14:creationId xmlns:p14="http://schemas.microsoft.com/office/powerpoint/2010/main" val="23884549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Lewis Structures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Draw Lewis structures for the following: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H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AsH</a:t>
            </a:r>
            <a:r>
              <a:rPr lang="en-US" altLang="en-US" baseline="-25000" dirty="0" smtClean="0"/>
              <a:t>3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CCl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H</a:t>
            </a:r>
            <a:r>
              <a:rPr lang="en-US" altLang="en-US" baseline="-25000" dirty="0" smtClean="0"/>
              <a:t>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NO</a:t>
            </a:r>
            <a:r>
              <a:rPr lang="en-US" altLang="en-US" baseline="-25000" dirty="0" smtClean="0"/>
              <a:t>2</a:t>
            </a:r>
            <a:r>
              <a:rPr lang="en-US" altLang="en-US" sz="3200" b="1" baseline="30000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5566426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Essential Questions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is a covalent bond?</a:t>
            </a:r>
          </a:p>
          <a:p>
            <a:pPr eaLnBrk="1" hangingPunct="1"/>
            <a:r>
              <a:rPr lang="en-US" altLang="en-US" dirty="0" smtClean="0"/>
              <a:t>How can you tell if two elements can form a covalent bond</a:t>
            </a:r>
            <a:r>
              <a:rPr lang="en-US" altLang="en-US" dirty="0" smtClean="0"/>
              <a:t>?</a:t>
            </a:r>
          </a:p>
          <a:p>
            <a:pPr eaLnBrk="1" hangingPunct="1"/>
            <a:r>
              <a:rPr lang="en-US" altLang="en-US" dirty="0" smtClean="0"/>
              <a:t>How does a covalent bond fulfill the octet rule?</a:t>
            </a:r>
          </a:p>
          <a:p>
            <a:pPr eaLnBrk="1" hangingPunct="1"/>
            <a:r>
              <a:rPr lang="en-US" altLang="en-US" dirty="0" smtClean="0"/>
              <a:t>What </a:t>
            </a:r>
            <a:r>
              <a:rPr lang="en-US" altLang="en-US" dirty="0" smtClean="0"/>
              <a:t>is a molecule?</a:t>
            </a:r>
          </a:p>
          <a:p>
            <a:pPr eaLnBrk="1" hangingPunct="1"/>
            <a:r>
              <a:rPr lang="en-US" altLang="en-US" dirty="0" smtClean="0"/>
              <a:t>What are the properties of molecular compounds?</a:t>
            </a:r>
          </a:p>
          <a:p>
            <a:pPr eaLnBrk="1" hangingPunct="1"/>
            <a:r>
              <a:rPr lang="en-US" altLang="en-US" dirty="0" smtClean="0"/>
              <a:t>How are Lewis Structures drawn?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451253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4.3 Tracked Assignment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Worksheet</a:t>
            </a:r>
          </a:p>
        </p:txBody>
      </p:sp>
    </p:spTree>
    <p:extLst>
      <p:ext uri="{BB962C8B-B14F-4D97-AF65-F5344CB8AC3E}">
        <p14:creationId xmlns:p14="http://schemas.microsoft.com/office/powerpoint/2010/main" val="345589229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49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Essential Questions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is a covalent bond?</a:t>
            </a:r>
          </a:p>
          <a:p>
            <a:pPr eaLnBrk="1" hangingPunct="1"/>
            <a:r>
              <a:rPr lang="en-US" altLang="en-US" dirty="0" smtClean="0"/>
              <a:t>How can you tell if two elements can form a covalent bond</a:t>
            </a:r>
            <a:r>
              <a:rPr lang="en-US" altLang="en-US" dirty="0" smtClean="0"/>
              <a:t>?</a:t>
            </a:r>
          </a:p>
          <a:p>
            <a:pPr eaLnBrk="1" hangingPunct="1"/>
            <a:r>
              <a:rPr lang="en-US" altLang="en-US" dirty="0" smtClean="0"/>
              <a:t>How does a covalent bond fulfill the octet rule?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What is a molecule?</a:t>
            </a:r>
          </a:p>
          <a:p>
            <a:pPr eaLnBrk="1" hangingPunct="1"/>
            <a:r>
              <a:rPr lang="en-US" altLang="en-US" dirty="0" smtClean="0"/>
              <a:t>What are the properties of molecular compounds?</a:t>
            </a:r>
          </a:p>
          <a:p>
            <a:pPr eaLnBrk="1" hangingPunct="1"/>
            <a:r>
              <a:rPr lang="en-US" altLang="en-US" dirty="0" smtClean="0"/>
              <a:t>How are Lewis Structures drawn?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77480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Covalent Bonding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</a:t>
            </a:r>
            <a:r>
              <a:rPr lang="en-US" altLang="en-US" b="1" smtClean="0"/>
              <a:t>covalent bond</a:t>
            </a:r>
            <a:r>
              <a:rPr lang="en-US" altLang="en-US" smtClean="0"/>
              <a:t> is when valence electrons are </a:t>
            </a:r>
            <a:r>
              <a:rPr lang="en-US" altLang="en-US" b="1" u="sng" smtClean="0"/>
              <a:t>shared</a:t>
            </a:r>
            <a:r>
              <a:rPr lang="en-US" altLang="en-US" smtClean="0"/>
              <a:t> between two </a:t>
            </a:r>
            <a:r>
              <a:rPr lang="en-US" altLang="en-US" b="1" u="sng" smtClean="0"/>
              <a:t>nonmetals</a:t>
            </a:r>
            <a:r>
              <a:rPr lang="en-US" altLang="en-US" smtClean="0"/>
              <a:t>.</a:t>
            </a:r>
          </a:p>
          <a:p>
            <a:pPr eaLnBrk="1" hangingPunct="1"/>
            <a:r>
              <a:rPr lang="en-US" altLang="en-US" smtClean="0"/>
              <a:t>By </a:t>
            </a:r>
            <a:r>
              <a:rPr lang="en-US" altLang="en-US" b="1" u="sng" smtClean="0"/>
              <a:t>sharing electrons</a:t>
            </a:r>
            <a:r>
              <a:rPr lang="en-US" altLang="en-US" smtClean="0"/>
              <a:t> each element in the covalent bond gets a full valence fulfilling the octet rule</a:t>
            </a:r>
          </a:p>
          <a:p>
            <a:pPr eaLnBrk="1" hangingPunct="1"/>
            <a:r>
              <a:rPr lang="en-US" altLang="en-US" smtClean="0"/>
              <a:t>A covalent bond forms when atoms have a relatively small difference in electronegativity so the electrons spend time with both atoms.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733541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Covalent Bonds (cont)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Classify the following as ionic or covalent</a:t>
            </a:r>
          </a:p>
          <a:p>
            <a:pPr lvl="1"/>
            <a:r>
              <a:rPr lang="en-US" altLang="en-US" smtClean="0"/>
              <a:t>CuCO</a:t>
            </a:r>
            <a:r>
              <a:rPr lang="en-US" altLang="en-US" baseline="-25000" smtClean="0"/>
              <a:t>3</a:t>
            </a:r>
            <a:endParaRPr lang="en-US" altLang="en-US" smtClean="0"/>
          </a:p>
          <a:p>
            <a:pPr lvl="1"/>
            <a:r>
              <a:rPr lang="en-US" altLang="en-US" smtClean="0"/>
              <a:t>Ti</a:t>
            </a:r>
            <a:r>
              <a:rPr lang="en-US" altLang="en-US" baseline="-25000" smtClean="0"/>
              <a:t>2</a:t>
            </a:r>
            <a:r>
              <a:rPr lang="en-US" altLang="en-US" smtClean="0"/>
              <a:t>S</a:t>
            </a:r>
            <a:r>
              <a:rPr lang="en-US" altLang="en-US" baseline="-25000" smtClean="0"/>
              <a:t>3</a:t>
            </a:r>
            <a:endParaRPr lang="en-US" altLang="en-US" smtClean="0"/>
          </a:p>
          <a:p>
            <a:pPr lvl="1"/>
            <a:r>
              <a:rPr lang="en-US" altLang="en-US" smtClean="0"/>
              <a:t>NH</a:t>
            </a:r>
            <a:r>
              <a:rPr lang="en-US" altLang="en-US" baseline="-25000" smtClean="0"/>
              <a:t>3</a:t>
            </a:r>
            <a:endParaRPr lang="en-US" altLang="en-US" smtClean="0"/>
          </a:p>
          <a:p>
            <a:pPr lvl="1"/>
            <a:r>
              <a:rPr lang="en-US" altLang="en-US" smtClean="0"/>
              <a:t>BaI</a:t>
            </a:r>
            <a:r>
              <a:rPr lang="en-US" altLang="en-US" baseline="-25000" smtClean="0"/>
              <a:t>2</a:t>
            </a:r>
          </a:p>
          <a:p>
            <a:pPr lvl="1"/>
            <a:r>
              <a:rPr lang="en-US" altLang="en-US" smtClean="0"/>
              <a:t>C</a:t>
            </a:r>
            <a:r>
              <a:rPr lang="en-US" altLang="en-US" baseline="-25000" smtClean="0"/>
              <a:t>6</a:t>
            </a:r>
            <a:r>
              <a:rPr lang="en-US" altLang="en-US" smtClean="0"/>
              <a:t>H</a:t>
            </a:r>
            <a:r>
              <a:rPr lang="en-US" altLang="en-US" baseline="-25000" smtClean="0"/>
              <a:t>12</a:t>
            </a:r>
            <a:r>
              <a:rPr lang="en-US" altLang="en-US" smtClean="0"/>
              <a:t>O</a:t>
            </a:r>
            <a:r>
              <a:rPr lang="en-US" altLang="en-US" baseline="-25000" smtClean="0"/>
              <a:t>6</a:t>
            </a:r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4" name="TextBox 3"/>
          <p:cNvSpPr txBox="1"/>
          <p:nvPr/>
        </p:nvSpPr>
        <p:spPr>
          <a:xfrm>
            <a:off x="4419600" y="2209800"/>
            <a:ext cx="27432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Ionic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Ionic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Covalent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Ionic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Covalent</a:t>
            </a:r>
          </a:p>
        </p:txBody>
      </p:sp>
    </p:spTree>
    <p:extLst>
      <p:ext uri="{BB962C8B-B14F-4D97-AF65-F5344CB8AC3E}">
        <p14:creationId xmlns:p14="http://schemas.microsoft.com/office/powerpoint/2010/main" val="30265643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Covalent Bonds (cont)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" lvl="1" indent="0" defTabSz="628650" eaLnBrk="1" hangingPunct="1">
              <a:tabLst>
                <a:tab pos="974725" algn="l"/>
                <a:tab pos="1198563" algn="l"/>
              </a:tabLst>
            </a:pPr>
            <a:r>
              <a:rPr lang="en-US" altLang="en-US" smtClean="0"/>
              <a:t>Two hydrogen atoms would share a pair of electrons forming a single covalent bond so that both atoms have a full valence shell</a:t>
            </a:r>
          </a:p>
        </p:txBody>
      </p:sp>
      <p:sp>
        <p:nvSpPr>
          <p:cNvPr id="48132" name="Picture 4" descr="002"/>
          <p:cNvSpPr>
            <a:spLocks noChangeAspect="1" noChangeArrowheads="1"/>
          </p:cNvSpPr>
          <p:nvPr/>
        </p:nvSpPr>
        <p:spPr bwMode="auto">
          <a:xfrm>
            <a:off x="2438400" y="2965450"/>
            <a:ext cx="6781800" cy="343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Picture 4" descr="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117850"/>
            <a:ext cx="6781800" cy="343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189163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Covalent Bonds (cont)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Single bond:</a:t>
            </a:r>
            <a:r>
              <a:rPr lang="en-US" altLang="en-US" smtClean="0"/>
              <a:t> One shared pair of electrons</a:t>
            </a:r>
          </a:p>
          <a:p>
            <a:pPr eaLnBrk="1" hangingPunct="1"/>
            <a:r>
              <a:rPr lang="en-US" altLang="en-US" b="1" smtClean="0"/>
              <a:t>Double bond:</a:t>
            </a:r>
            <a:r>
              <a:rPr lang="en-US" altLang="en-US" smtClean="0"/>
              <a:t> Two shared pairs</a:t>
            </a:r>
          </a:p>
          <a:p>
            <a:pPr eaLnBrk="1" hangingPunct="1"/>
            <a:r>
              <a:rPr lang="en-US" altLang="en-US" b="1" smtClean="0"/>
              <a:t>Triple bond:</a:t>
            </a:r>
            <a:r>
              <a:rPr lang="en-US" altLang="en-US" smtClean="0"/>
              <a:t> Three shared pairs</a:t>
            </a:r>
          </a:p>
          <a:p>
            <a:pPr eaLnBrk="1" hangingPunct="1"/>
            <a:r>
              <a:rPr lang="en-US" altLang="en-US" smtClean="0"/>
              <a:t>Double and triple bonds form when an atom needs to share additional electron pairs to become like a noble gas</a:t>
            </a:r>
          </a:p>
          <a:p>
            <a:pPr eaLnBrk="1" hangingPunct="1"/>
            <a:r>
              <a:rPr lang="en-US" altLang="en-US" smtClean="0"/>
              <a:t>Triple bonds are the strongest and the shortest</a:t>
            </a:r>
          </a:p>
        </p:txBody>
      </p:sp>
    </p:spTree>
    <p:extLst>
      <p:ext uri="{BB962C8B-B14F-4D97-AF65-F5344CB8AC3E}">
        <p14:creationId xmlns:p14="http://schemas.microsoft.com/office/powerpoint/2010/main" val="32203575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Molecular Compounds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</a:t>
            </a:r>
            <a:r>
              <a:rPr lang="en-US" altLang="en-US" b="1" smtClean="0"/>
              <a:t>molecule </a:t>
            </a:r>
            <a:r>
              <a:rPr lang="en-US" altLang="en-US" smtClean="0"/>
              <a:t>is a neutral group of atoms held together by covalent bonds.</a:t>
            </a:r>
          </a:p>
          <a:p>
            <a:pPr eaLnBrk="1" hangingPunct="1"/>
            <a:r>
              <a:rPr lang="en-US" altLang="en-US" smtClean="0"/>
              <a:t>A molecular or covalent compound is a compound made up of molecules.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179583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Molecular Compounds (cont)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Properties of molecular compounds:</a:t>
            </a:r>
          </a:p>
          <a:p>
            <a:pPr eaLnBrk="1" hangingPunct="1"/>
            <a:r>
              <a:rPr lang="en-US" altLang="en-US" smtClean="0"/>
              <a:t>Low melting and boiling points</a:t>
            </a:r>
          </a:p>
          <a:p>
            <a:pPr eaLnBrk="1" hangingPunct="1"/>
            <a:r>
              <a:rPr lang="en-US" altLang="en-US" smtClean="0"/>
              <a:t>Are not brittle</a:t>
            </a:r>
          </a:p>
          <a:p>
            <a:pPr eaLnBrk="1" hangingPunct="1"/>
            <a:r>
              <a:rPr lang="en-US" altLang="en-US" smtClean="0"/>
              <a:t>Do not conduct electricity in solution or individually</a:t>
            </a:r>
          </a:p>
          <a:p>
            <a:pPr eaLnBrk="1" hangingPunct="1"/>
            <a:r>
              <a:rPr lang="en-US" altLang="en-US" smtClean="0"/>
              <a:t>Insoluble or very low solubility in water (doesn’t dissolve well)</a:t>
            </a:r>
          </a:p>
          <a:p>
            <a:pPr eaLnBrk="1" hangingPunct="1"/>
            <a:r>
              <a:rPr lang="en-US" altLang="en-US" smtClean="0"/>
              <a:t>Some of them smell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796126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Formulas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Molecular compounds can have their formula written out two different ways: molecular and structural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smtClean="0"/>
              <a:t>Molecular formulas</a:t>
            </a:r>
            <a:r>
              <a:rPr lang="en-US" altLang="en-US" smtClean="0"/>
              <a:t> are chemical formulas for molecules and show what atoms make up a molecule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smtClean="0"/>
              <a:t>Structural formulas</a:t>
            </a:r>
            <a:r>
              <a:rPr lang="en-US" altLang="en-US" smtClean="0"/>
              <a:t> show how the atoms are bonded and are done using Lewis structures</a:t>
            </a:r>
          </a:p>
        </p:txBody>
      </p:sp>
    </p:spTree>
    <p:extLst>
      <p:ext uri="{BB962C8B-B14F-4D97-AF65-F5344CB8AC3E}">
        <p14:creationId xmlns:p14="http://schemas.microsoft.com/office/powerpoint/2010/main" val="13579608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639</Words>
  <Application>Microsoft Office PowerPoint</Application>
  <PresentationFormat>Widescreen</PresentationFormat>
  <Paragraphs>108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Garamond</vt:lpstr>
      <vt:lpstr>Symbol</vt:lpstr>
      <vt:lpstr>Times New Roman</vt:lpstr>
      <vt:lpstr>Wingdings</vt:lpstr>
      <vt:lpstr>Edge</vt:lpstr>
      <vt:lpstr>4.3 Covalent Bonding Objectives 1:a-c,h-l,o; 2</vt:lpstr>
      <vt:lpstr>Essential Questions</vt:lpstr>
      <vt:lpstr>Covalent Bonding</vt:lpstr>
      <vt:lpstr>Covalent Bonds (cont)</vt:lpstr>
      <vt:lpstr>Covalent Bonds (cont)</vt:lpstr>
      <vt:lpstr>Covalent Bonds (cont)</vt:lpstr>
      <vt:lpstr>Molecular Compounds</vt:lpstr>
      <vt:lpstr>Molecular Compounds (cont)</vt:lpstr>
      <vt:lpstr>Formulas</vt:lpstr>
      <vt:lpstr>Strategy for Building Molecules</vt:lpstr>
      <vt:lpstr>Step #2</vt:lpstr>
      <vt:lpstr>Step #3</vt:lpstr>
      <vt:lpstr>Step #4</vt:lpstr>
      <vt:lpstr>Step #5 Try a double bond</vt:lpstr>
      <vt:lpstr>HONC rule</vt:lpstr>
      <vt:lpstr>Lewis Structures</vt:lpstr>
      <vt:lpstr>Essential Questions</vt:lpstr>
      <vt:lpstr>4.3 Tracked Assignment</vt:lpstr>
    </vt:vector>
  </TitlesOfParts>
  <Company>Canyons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4.3 Covalent Bonding Objectives 1:a-c,h-l,o; 2</dc:title>
  <dc:creator>Schow, Alison</dc:creator>
  <cp:lastModifiedBy>Schow, Alison</cp:lastModifiedBy>
  <cp:revision>1</cp:revision>
  <dcterms:created xsi:type="dcterms:W3CDTF">2019-12-02T21:35:15Z</dcterms:created>
  <dcterms:modified xsi:type="dcterms:W3CDTF">2019-12-02T21:35:28Z</dcterms:modified>
</cp:coreProperties>
</file>