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C810F-9D2F-45B6-ADF5-ED2A000A158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52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EC70-419E-43DB-B88B-F1552196AB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0251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2856-27EB-4503-8085-13F1C5F467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7926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C6935-E511-4F69-BC34-2BC0AA52235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8444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C47E2-E419-4A74-9B2B-8A928A07010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7182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2DC1-24B3-4D73-8C51-55451C79E2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514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C751-ECDD-4B61-A81E-D5354416EB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907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0F72-DFD1-40FA-8334-4A7A35DF637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7442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DB88D-E83B-460F-A9AC-7D6C0FB47D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6221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90AE5-F8C6-42C8-8A1D-BE88FD7844B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304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CEC6-1555-4797-BC7A-6AE5A87BE5A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7076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A02C-A6E6-4026-BAA1-5B59C1971E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5431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6753-E47A-4857-A4AB-E52356322B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046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35FF-BCBF-4655-8170-5435EFB950C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049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AEA24A-D97B-40C6-AE61-AD0F6EBE7CE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4.4 Polarity and Naming Molecular Compounds</a:t>
            </a:r>
            <a:br>
              <a:rPr lang="en-US" altLang="en-US" smtClean="0"/>
            </a:br>
            <a:r>
              <a:rPr lang="en-US" altLang="en-US" smtClean="0"/>
              <a:t>Objectives 1:m-o; 3:a, h-i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3578779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Bonds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going to happen to the charges of the atoms in a polar bond?</a:t>
            </a:r>
          </a:p>
          <a:p>
            <a:pPr eaLnBrk="1" hangingPunct="1"/>
            <a:r>
              <a:rPr lang="en-US" altLang="en-US" smtClean="0"/>
              <a:t>The more electronegative element has the electrons more frequently so it gains a partial negative charge while the least electronegative element has a partial positive charge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/>
              <a:t>nonpolar bond </a:t>
            </a:r>
            <a:r>
              <a:rPr lang="en-US" altLang="en-US" smtClean="0"/>
              <a:t>shares </a:t>
            </a:r>
            <a:r>
              <a:rPr lang="en-US" altLang="en-US" b="1" smtClean="0"/>
              <a:t>equally</a:t>
            </a:r>
            <a:r>
              <a:rPr lang="en-US" altLang="en-US" smtClean="0"/>
              <a:t> and has </a:t>
            </a:r>
            <a:r>
              <a:rPr lang="en-US" altLang="en-US" b="1" smtClean="0"/>
              <a:t>no charges</a:t>
            </a:r>
          </a:p>
        </p:txBody>
      </p:sp>
    </p:spTree>
    <p:extLst>
      <p:ext uri="{BB962C8B-B14F-4D97-AF65-F5344CB8AC3E}">
        <p14:creationId xmlns:p14="http://schemas.microsoft.com/office/powerpoint/2010/main" val="3177136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Bonds (cont)</a:t>
            </a:r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04" r="54668"/>
          <a:stretch>
            <a:fillRect/>
          </a:stretch>
        </p:blipFill>
        <p:spPr bwMode="auto">
          <a:xfrm>
            <a:off x="4732338" y="1749426"/>
            <a:ext cx="259080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43401"/>
            <a:ext cx="34369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3284538" y="4343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Positive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7323138" y="4419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Negative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0238" y="4953001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Smaller electroneg #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99338" y="4953001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Larger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electroneg #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858000" y="3810000"/>
            <a:ext cx="137953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37538" y="3484564"/>
            <a:ext cx="1676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Smaller electroneg #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08775" y="2511425"/>
            <a:ext cx="137953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088313" y="2187576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Larger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electroneg #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4676" y="1008063"/>
            <a:ext cx="8069263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000" dirty="0">
                <a:solidFill>
                  <a:srgbClr val="000000"/>
                </a:solidFill>
              </a:rPr>
              <a:t>The partial charge can be shown with a Greek symbol (</a:t>
            </a:r>
            <a:r>
              <a:rPr lang="en-US" altLang="en-US" sz="3000" dirty="0">
                <a:solidFill>
                  <a:srgbClr val="000000"/>
                </a:solidFill>
                <a:sym typeface="Symbol" panose="05050102010706020507" pitchFamily="18" charset="2"/>
              </a:rPr>
              <a:t>) delta or special arrows and are </a:t>
            </a:r>
            <a:r>
              <a:rPr lang="en-US" altLang="en-US" sz="3000" b="1" u="sng" dirty="0">
                <a:solidFill>
                  <a:srgbClr val="000000"/>
                </a:solidFill>
                <a:sym typeface="Symbol" panose="05050102010706020507" pitchFamily="18" charset="2"/>
              </a:rPr>
              <a:t>only used for polar bonds</a:t>
            </a:r>
            <a:endParaRPr lang="en-US" altLang="en-US" sz="30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2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  <p:bldP spid="159750" grpId="0"/>
      <p:bldP spid="2" grpId="0"/>
      <p:bldP spid="8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Bonds (cont)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Draw Lewis structures for the following including polarity arrows/symbols (will have one central atom unless otherwise indicated)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CH</a:t>
            </a:r>
            <a:r>
              <a:rPr lang="en-US" altLang="en-US" baseline="-25000" smtClean="0"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cs typeface="Times New Roman" panose="02020603050405020304" pitchFamily="18" charset="0"/>
              </a:rPr>
              <a:t>Cl</a:t>
            </a:r>
            <a:r>
              <a:rPr lang="en-US" altLang="en-US" baseline="-25000" smtClean="0"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</a:t>
            </a:r>
            <a:r>
              <a:rPr lang="en-US" altLang="en-US" baseline="-25000" smtClean="0"/>
              <a:t>2</a:t>
            </a:r>
            <a:r>
              <a:rPr lang="en-US" altLang="en-US" baseline="30000" smtClean="0"/>
              <a:t>+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GeTeBr</a:t>
            </a:r>
            <a:r>
              <a:rPr lang="en-US" altLang="en-US" baseline="-25000" smtClean="0"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ClF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Si</a:t>
            </a:r>
            <a:r>
              <a:rPr lang="en-US" altLang="en-US" baseline="-25000" smtClean="0"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cs typeface="Times New Roman" panose="02020603050405020304" pitchFamily="18" charset="0"/>
              </a:rPr>
              <a:t>H</a:t>
            </a:r>
            <a:r>
              <a:rPr lang="en-US" altLang="en-US" baseline="-25000" smtClean="0">
                <a:cs typeface="Times New Roman" panose="02020603050405020304" pitchFamily="18" charset="0"/>
              </a:rPr>
              <a:t>4 </a:t>
            </a:r>
            <a:r>
              <a:rPr lang="en-US" altLang="en-US" smtClean="0">
                <a:cs typeface="Times New Roman" panose="02020603050405020304" pitchFamily="18" charset="0"/>
              </a:rPr>
              <a:t>(contains Si-Si bond)</a:t>
            </a:r>
            <a:endParaRPr lang="en-US" altLang="en-US" baseline="-2500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18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Naming Covalent Compounds </a:t>
            </a:r>
            <a:endParaRPr lang="en-US" altLang="en-US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Covalent compounds will use prefixes to indicate how many of each atom there is since it cannot be determined by charges</a:t>
            </a:r>
          </a:p>
          <a:p>
            <a:r>
              <a:rPr lang="en-US" altLang="en-US" smtClean="0"/>
              <a:t>Covalent compounds formulas </a:t>
            </a:r>
            <a:r>
              <a:rPr lang="en-US" altLang="en-US" b="1" u="sng" smtClean="0"/>
              <a:t>do not get simplified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8997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Naming Covalent Compounds (cont)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600" dirty="0"/>
              <a:t>The only time a prefix is not used is if the </a:t>
            </a:r>
            <a:r>
              <a:rPr lang="en-US" altLang="en-US" sz="2600" b="1" u="sng" dirty="0"/>
              <a:t>first element</a:t>
            </a:r>
            <a:r>
              <a:rPr lang="en-US" altLang="en-US" sz="2600" dirty="0"/>
              <a:t> would have a prefix of </a:t>
            </a:r>
            <a:r>
              <a:rPr lang="en-US" altLang="en-US" sz="2600" b="1" u="sng" dirty="0"/>
              <a:t>mono</a:t>
            </a:r>
          </a:p>
          <a:p>
            <a:pPr eaLnBrk="1" hangingPunct="1">
              <a:defRPr/>
            </a:pPr>
            <a:r>
              <a:rPr lang="en-US" altLang="en-US" sz="2600" dirty="0"/>
              <a:t>The last element listed ends in –ide</a:t>
            </a:r>
          </a:p>
          <a:p>
            <a:pPr eaLnBrk="1" hangingPunct="1">
              <a:defRPr/>
            </a:pPr>
            <a:r>
              <a:rPr lang="en-US" altLang="en-US" sz="2600" dirty="0"/>
              <a:t>A and O get dropped off if element starts with a vowel</a:t>
            </a:r>
          </a:p>
          <a:p>
            <a:pPr eaLnBrk="1" hangingPunct="1">
              <a:defRPr/>
            </a:pPr>
            <a:r>
              <a:rPr lang="en-US" altLang="en-US" sz="2600" dirty="0"/>
              <a:t>Chart is on p 269</a:t>
            </a:r>
          </a:p>
          <a:p>
            <a:pPr marL="0" indent="0" eaLnBrk="1" hangingPunct="1">
              <a:buNone/>
              <a:defRPr/>
            </a:pPr>
            <a:endParaRPr lang="en-US" altLang="en-US" sz="2600" dirty="0"/>
          </a:p>
        </p:txBody>
      </p:sp>
      <p:graphicFrame>
        <p:nvGraphicFramePr>
          <p:cNvPr id="96298" name="Group 42"/>
          <p:cNvGraphicFramePr>
            <a:graphicFrameLocks noGrp="1"/>
          </p:cNvGraphicFramePr>
          <p:nvPr>
            <p:ph sz="half" idx="2"/>
          </p:nvPr>
        </p:nvGraphicFramePr>
        <p:xfrm>
          <a:off x="6172200" y="1066800"/>
          <a:ext cx="4038600" cy="4907016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48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Prefix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Mono-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Hepta-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Nona-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Deca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40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Covalent Compounds (cont)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Name the following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SiO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N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2</a:t>
            </a:r>
            <a:r>
              <a:rPr lang="en-US" altLang="en-US" dirty="0" smtClean="0">
                <a:cs typeface="Times New Roman" panose="02020603050405020304" pitchFamily="18" charset="0"/>
              </a:rPr>
              <a:t>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P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2</a:t>
            </a:r>
            <a:r>
              <a:rPr lang="en-US" altLang="en-US" dirty="0" smtClean="0">
                <a:cs typeface="Times New Roman" panose="02020603050405020304" pitchFamily="18" charset="0"/>
              </a:rPr>
              <a:t>O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SI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cs typeface="Times New Roman" panose="02020603050405020304" pitchFamily="18" charset="0"/>
              </a:rPr>
              <a:t>ClF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C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2</a:t>
            </a:r>
            <a:r>
              <a:rPr lang="en-US" altLang="en-US" dirty="0" smtClean="0">
                <a:cs typeface="Times New Roman" panose="02020603050405020304" pitchFamily="18" charset="0"/>
              </a:rPr>
              <a:t>H</a:t>
            </a:r>
            <a:r>
              <a:rPr lang="en-US" altLang="en-US" baseline="-25000" dirty="0" smtClean="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0" y="1981201"/>
            <a:ext cx="50292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Carbon monoxide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Silicon dioxide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Dinitrogen </a:t>
            </a: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monoselenide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Diphosphorus</a:t>
            </a: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 tetroxide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Sulfur </a:t>
            </a: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diiodide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Chlorine </a:t>
            </a: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monofluoride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Dicarbon</a:t>
            </a: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tetrahydride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8868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Naming Covalent Compounds (cont)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the formulas for the following:</a:t>
            </a:r>
          </a:p>
          <a:p>
            <a:pPr eaLnBrk="1" hangingPunct="1"/>
            <a:r>
              <a:rPr lang="en-US" altLang="en-US" smtClean="0"/>
              <a:t>Octacarbon octahydride</a:t>
            </a:r>
          </a:p>
          <a:p>
            <a:pPr eaLnBrk="1" hangingPunct="1"/>
            <a:r>
              <a:rPr lang="en-US" altLang="en-US" smtClean="0"/>
              <a:t>Diphosphorous trinitride</a:t>
            </a:r>
          </a:p>
          <a:p>
            <a:pPr eaLnBrk="1" hangingPunct="1"/>
            <a:r>
              <a:rPr lang="en-US" altLang="en-US" smtClean="0"/>
              <a:t>Carbon disulfide</a:t>
            </a:r>
          </a:p>
          <a:p>
            <a:pPr eaLnBrk="1" hangingPunct="1"/>
            <a:r>
              <a:rPr lang="en-US" altLang="en-US" smtClean="0"/>
              <a:t>Bromine monofluoride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81800" y="2133600"/>
            <a:ext cx="2743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sz="3000" baseline="-25000" dirty="0">
                <a:solidFill>
                  <a:srgbClr val="000000"/>
                </a:solidFill>
                <a:latin typeface="Times New Roman"/>
              </a:rPr>
              <a:t>8</a:t>
            </a: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altLang="en-US" sz="3000" baseline="-25000" dirty="0">
                <a:solidFill>
                  <a:srgbClr val="000000"/>
                </a:solidFill>
                <a:latin typeface="Times New Roman"/>
              </a:rPr>
              <a:t>8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en-US" altLang="en-US" sz="3000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altLang="en-US" sz="3000" baseline="-2500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CS</a:t>
            </a:r>
            <a:r>
              <a:rPr lang="en-US" altLang="en-US" sz="3000" baseline="-2500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 err="1">
                <a:solidFill>
                  <a:srgbClr val="000000"/>
                </a:solidFill>
                <a:latin typeface="Times New Roman"/>
              </a:rPr>
              <a:t>BrF</a:t>
            </a:r>
            <a:endParaRPr lang="en-US" altLang="en-US" sz="30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63692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difference between a polar and nonpolar bond?</a:t>
            </a:r>
          </a:p>
          <a:p>
            <a:pPr eaLnBrk="1" hangingPunct="1"/>
            <a:r>
              <a:rPr lang="en-US" altLang="en-US" smtClean="0"/>
              <a:t>What determines if a bond is polar or nonpolar?</a:t>
            </a:r>
          </a:p>
          <a:p>
            <a:pPr eaLnBrk="1" hangingPunct="1"/>
            <a:r>
              <a:rPr lang="en-US" altLang="en-US" smtClean="0"/>
              <a:t>How can you identify the type of bond?</a:t>
            </a:r>
          </a:p>
          <a:p>
            <a:pPr eaLnBrk="1" hangingPunct="1"/>
            <a:r>
              <a:rPr lang="en-US" altLang="en-US" smtClean="0"/>
              <a:t>How do you label polar bonds with polarity arrows/symbols?</a:t>
            </a:r>
          </a:p>
          <a:p>
            <a:pPr eaLnBrk="1" hangingPunct="1"/>
            <a:r>
              <a:rPr lang="en-US" altLang="en-US" smtClean="0"/>
              <a:t>How do you name a covalent/molecular compound?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122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4.4 Tracked Assignment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8463809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difference between a polar and nonpolar bond?</a:t>
            </a:r>
          </a:p>
          <a:p>
            <a:pPr eaLnBrk="1" hangingPunct="1"/>
            <a:r>
              <a:rPr lang="en-US" altLang="en-US" smtClean="0"/>
              <a:t>What determines if a bond is polar or nonpolar?</a:t>
            </a:r>
          </a:p>
          <a:p>
            <a:pPr eaLnBrk="1" hangingPunct="1"/>
            <a:r>
              <a:rPr lang="en-US" altLang="en-US" smtClean="0"/>
              <a:t>How can you identify the type of bond?</a:t>
            </a:r>
          </a:p>
          <a:p>
            <a:pPr eaLnBrk="1" hangingPunct="1"/>
            <a:r>
              <a:rPr lang="en-US" altLang="en-US" smtClean="0"/>
              <a:t>How do you label polar bonds with polarity arrows/symbols?</a:t>
            </a:r>
          </a:p>
          <a:p>
            <a:pPr eaLnBrk="1" hangingPunct="1"/>
            <a:r>
              <a:rPr lang="en-US" altLang="en-US" smtClean="0"/>
              <a:t>How do you name a covalent/molecular compound?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725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Covalent Bonds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two types of covalent bonds: </a:t>
            </a:r>
            <a:r>
              <a:rPr lang="en-US" altLang="en-US" b="1" smtClean="0"/>
              <a:t>polar and nonpolar</a:t>
            </a:r>
          </a:p>
          <a:p>
            <a:pPr eaLnBrk="1" hangingPunct="1"/>
            <a:r>
              <a:rPr lang="en-US" altLang="en-US" smtClean="0"/>
              <a:t>The different types exist because atoms do not share electrons equally</a:t>
            </a:r>
          </a:p>
          <a:p>
            <a:pPr eaLnBrk="1" hangingPunct="1"/>
            <a:r>
              <a:rPr lang="en-US" altLang="en-US" smtClean="0"/>
              <a:t>When electrons are </a:t>
            </a:r>
            <a:r>
              <a:rPr lang="en-US" altLang="en-US" b="1" smtClean="0"/>
              <a:t>shared equally </a:t>
            </a:r>
            <a:r>
              <a:rPr lang="en-US" altLang="en-US" smtClean="0"/>
              <a:t>it is a </a:t>
            </a:r>
            <a:r>
              <a:rPr lang="en-US" altLang="en-US" b="1" smtClean="0"/>
              <a:t>nonpolar</a:t>
            </a:r>
            <a:r>
              <a:rPr lang="en-US" altLang="en-US" smtClean="0"/>
              <a:t> bond</a:t>
            </a:r>
          </a:p>
          <a:p>
            <a:pPr eaLnBrk="1" hangingPunct="1"/>
            <a:r>
              <a:rPr lang="en-US" altLang="en-US" smtClean="0"/>
              <a:t>When electrons are </a:t>
            </a:r>
            <a:r>
              <a:rPr lang="en-US" altLang="en-US" b="1" smtClean="0"/>
              <a:t>not shared equally </a:t>
            </a:r>
            <a:r>
              <a:rPr lang="en-US" altLang="en-US" smtClean="0"/>
              <a:t>it is a </a:t>
            </a:r>
            <a:r>
              <a:rPr lang="en-US" altLang="en-US" b="1" smtClean="0"/>
              <a:t>polar</a:t>
            </a:r>
            <a:r>
              <a:rPr lang="en-US" altLang="en-US" smtClean="0"/>
              <a:t> bond</a:t>
            </a:r>
          </a:p>
        </p:txBody>
      </p:sp>
    </p:spTree>
    <p:extLst>
      <p:ext uri="{BB962C8B-B14F-4D97-AF65-F5344CB8AC3E}">
        <p14:creationId xmlns:p14="http://schemas.microsoft.com/office/powerpoint/2010/main" val="8494371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Electronegativity Difference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determines if electrons are shared equally?</a:t>
            </a:r>
          </a:p>
          <a:p>
            <a:pPr eaLnBrk="1" hangingPunct="1"/>
            <a:r>
              <a:rPr lang="en-US" altLang="en-US" smtClean="0"/>
              <a:t>The difference in electronegativity between the two elements</a:t>
            </a: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/>
              <a:t>greater the difference </a:t>
            </a:r>
            <a:r>
              <a:rPr lang="en-US" altLang="en-US" smtClean="0"/>
              <a:t>in electronegativity the </a:t>
            </a:r>
            <a:r>
              <a:rPr lang="en-US" altLang="en-US" b="1" smtClean="0"/>
              <a:t>more polar </a:t>
            </a:r>
            <a:r>
              <a:rPr lang="en-US" altLang="en-US" smtClean="0"/>
              <a:t>the bond becomes because there is a greater difference in the ability to attract e</a:t>
            </a:r>
            <a:r>
              <a:rPr lang="en-US" altLang="en-US" baseline="30000" smtClean="0"/>
              <a:t>-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p 177 has the table of electronegativity</a:t>
            </a:r>
          </a:p>
        </p:txBody>
      </p:sp>
    </p:spTree>
    <p:extLst>
      <p:ext uri="{BB962C8B-B14F-4D97-AF65-F5344CB8AC3E}">
        <p14:creationId xmlns:p14="http://schemas.microsoft.com/office/powerpoint/2010/main" val="640298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of Bonds</a:t>
            </a:r>
          </a:p>
        </p:txBody>
      </p:sp>
      <p:pic>
        <p:nvPicPr>
          <p:cNvPr id="67587" name="Picture 3" descr="00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7901" y="2270126"/>
            <a:ext cx="7694613" cy="3190875"/>
          </a:xfrm>
          <a:noFill/>
        </p:spPr>
      </p:pic>
      <p:graphicFrame>
        <p:nvGraphicFramePr>
          <p:cNvPr id="7" name="Content Placeholder 2"/>
          <p:cNvGraphicFramePr>
            <a:graphicFrameLocks/>
          </p:cNvGraphicFramePr>
          <p:nvPr/>
        </p:nvGraphicFramePr>
        <p:xfrm>
          <a:off x="1981200" y="1600200"/>
          <a:ext cx="8229600" cy="381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3445"/>
                <a:gridCol w="4586155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Electronegativity Difference</a:t>
                      </a:r>
                      <a:endParaRPr lang="en-US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Type of Bond</a:t>
                      </a:r>
                      <a:endParaRPr lang="en-US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0-.4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Nonpolar covalent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.5-1.9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Polar covalent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2.0</a:t>
                      </a:r>
                      <a:r>
                        <a:rPr lang="en-US" sz="3200" baseline="0" dirty="0" smtClean="0"/>
                        <a:t> or greater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Ionic bond 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831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of Bonds (cont)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Identify if the following are polar or nonpolar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H-H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O-H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P-Cl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F-N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Br-I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2438401"/>
            <a:ext cx="2743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nonpolar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polar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polar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polar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000000"/>
                </a:solidFill>
                <a:latin typeface="Times New Roman"/>
              </a:rPr>
              <a:t>nonpolar</a:t>
            </a:r>
          </a:p>
        </p:txBody>
      </p:sp>
    </p:spTree>
    <p:extLst>
      <p:ext uri="{BB962C8B-B14F-4D97-AF65-F5344CB8AC3E}">
        <p14:creationId xmlns:p14="http://schemas.microsoft.com/office/powerpoint/2010/main" val="39339027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of Bonds (cont)</a:t>
            </a:r>
          </a:p>
        </p:txBody>
      </p:sp>
      <p:pic>
        <p:nvPicPr>
          <p:cNvPr id="696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573338"/>
            <a:ext cx="8229600" cy="2584450"/>
          </a:xfrm>
        </p:spPr>
      </p:pic>
    </p:spTree>
    <p:extLst>
      <p:ext uri="{BB962C8B-B14F-4D97-AF65-F5344CB8AC3E}">
        <p14:creationId xmlns:p14="http://schemas.microsoft.com/office/powerpoint/2010/main" val="208497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Polar Bonds</a:t>
            </a:r>
          </a:p>
        </p:txBody>
      </p:sp>
      <p:sp>
        <p:nvSpPr>
          <p:cNvPr id="7065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does the difference in electronegativity affect the electrons in a polar bond?</a:t>
            </a:r>
          </a:p>
          <a:p>
            <a:r>
              <a:rPr lang="en-US" altLang="en-US" smtClean="0"/>
              <a:t>The electrons spend more time with the more electronegative element because it is “hogging” the electrons due to its greater attraction to electrons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3840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Bonds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In HCl the Cl is the more electronegative so the electrons spend more time with it than with the 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This unequal distribution of electrons creates a partial charge on each element since the electrons are spending more time with one than the other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/>
          </a:p>
        </p:txBody>
      </p:sp>
      <p:sp>
        <p:nvSpPr>
          <p:cNvPr id="71684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168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1" t="691" r="35185" b="-906"/>
          <a:stretch>
            <a:fillRect/>
          </a:stretch>
        </p:blipFill>
        <p:spPr bwMode="auto">
          <a:xfrm>
            <a:off x="7086600" y="2286000"/>
            <a:ext cx="2514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0072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Widescreen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Garamond</vt:lpstr>
      <vt:lpstr>Symbol</vt:lpstr>
      <vt:lpstr>Times New Roman</vt:lpstr>
      <vt:lpstr>Wingdings</vt:lpstr>
      <vt:lpstr>Edge</vt:lpstr>
      <vt:lpstr>4.4 Polarity and Naming Molecular Compounds Objectives 1:m-o; 3:a, h-i</vt:lpstr>
      <vt:lpstr>Essential Questions</vt:lpstr>
      <vt:lpstr>Types of Covalent Bonds</vt:lpstr>
      <vt:lpstr>Electronegativity Difference</vt:lpstr>
      <vt:lpstr>Type of Bonds</vt:lpstr>
      <vt:lpstr>Type of Bonds (cont)</vt:lpstr>
      <vt:lpstr>Type of Bonds (cont)</vt:lpstr>
      <vt:lpstr>Polar Bonds</vt:lpstr>
      <vt:lpstr>Polar Bonds</vt:lpstr>
      <vt:lpstr>Polar Bonds</vt:lpstr>
      <vt:lpstr>Polar Bonds (cont)</vt:lpstr>
      <vt:lpstr>Polar Bonds (cont)</vt:lpstr>
      <vt:lpstr>Naming Covalent Compounds </vt:lpstr>
      <vt:lpstr>Naming Covalent Compounds (cont) </vt:lpstr>
      <vt:lpstr>Naming Covalent Compounds (cont)</vt:lpstr>
      <vt:lpstr>Naming Covalent Compounds (cont)</vt:lpstr>
      <vt:lpstr>Essential Questions</vt:lpstr>
      <vt:lpstr>4.4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Polarity and Naming Molecular Compounds Objectives 1:m-o; 3:a, h-i</dc:title>
  <dc:creator>Schow, Alison</dc:creator>
  <cp:lastModifiedBy>Schow, Alison</cp:lastModifiedBy>
  <cp:revision>1</cp:revision>
  <dcterms:created xsi:type="dcterms:W3CDTF">2019-12-04T21:52:49Z</dcterms:created>
  <dcterms:modified xsi:type="dcterms:W3CDTF">2019-12-04T21:52:57Z</dcterms:modified>
</cp:coreProperties>
</file>