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D2E93-D7D1-49AB-9BB3-6B74C6D67B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13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B58C-F356-41AE-8816-05C6AB9400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949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548A-0783-478D-8F64-81F24468ECF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6935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3EA5E-C62A-45C5-833E-1A12066E00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327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7440B-19B4-48B6-AF93-5A9E52CCEB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7061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23D4-3108-4D76-927F-174916026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310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85EBC-9C80-4FE7-BD3E-C49E33AC3DA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601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4B63-5E53-4B97-B622-47BC7C880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291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BA89-DCCB-4D8E-8A57-D3707211BA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5487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F967-0F61-43DF-9FA6-A9E96601E7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632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C0A2-D065-496B-BEDC-651C56F9D8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742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B736-D3B3-4310-9E25-42F175A8C6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2994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8F07-1118-443F-8401-445237F06E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433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7E88-E64B-43CE-A4B2-C17CBA93C1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293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964CF-26BE-495D-A825-D6D2A142CEA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5.1 Molecular Shape</a:t>
            </a:r>
            <a:br>
              <a:rPr lang="en-US" dirty="0" smtClean="0"/>
            </a:br>
            <a:r>
              <a:rPr lang="en-US" dirty="0" err="1" smtClean="0"/>
              <a:t>Obj</a:t>
            </a:r>
            <a:r>
              <a:rPr lang="en-US" dirty="0" smtClean="0"/>
              <a:t> 1 </a:t>
            </a:r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153845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Pyramidal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5597525" cy="3660775"/>
          </a:xfrm>
        </p:spPr>
        <p:txBody>
          <a:bodyPr/>
          <a:lstStyle/>
          <a:p>
            <a:pPr eaLnBrk="1" hangingPunct="1"/>
            <a:r>
              <a:rPr lang="en-US" sz="2600" dirty="0"/>
              <a:t>Shaped like tetrahedral </a:t>
            </a:r>
          </a:p>
          <a:p>
            <a:pPr eaLnBrk="1" hangingPunct="1"/>
            <a:r>
              <a:rPr lang="en-US" sz="2600" dirty="0"/>
              <a:t>1 atom is replaced by lone pair that is invisible</a:t>
            </a:r>
          </a:p>
          <a:p>
            <a:pPr eaLnBrk="1" hangingPunct="1"/>
            <a:r>
              <a:rPr lang="en-US" sz="2600" dirty="0"/>
              <a:t>Example </a:t>
            </a:r>
            <a:r>
              <a:rPr lang="en-US" sz="2600" b="1" dirty="0"/>
              <a:t>Ammonia (NH</a:t>
            </a:r>
            <a:r>
              <a:rPr lang="en-US" sz="2600" b="1" baseline="-25000" dirty="0"/>
              <a:t>3</a:t>
            </a:r>
            <a:r>
              <a:rPr lang="en-US" sz="2600" b="1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42000" y="3352800"/>
            <a:ext cx="4826000" cy="3505200"/>
            <a:chOff x="2720" y="2112"/>
            <a:chExt cx="3040" cy="2208"/>
          </a:xfrm>
        </p:grpSpPr>
        <p:pic>
          <p:nvPicPr>
            <p:cNvPr id="82950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0" y="2534"/>
              <a:ext cx="3040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51" name="Oval 6"/>
            <p:cNvSpPr>
              <a:spLocks noChangeArrowheads="1"/>
            </p:cNvSpPr>
            <p:nvPr/>
          </p:nvSpPr>
          <p:spPr bwMode="auto">
            <a:xfrm>
              <a:off x="3936" y="2112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952" name="Oval 7"/>
            <p:cNvSpPr>
              <a:spLocks noChangeArrowheads="1"/>
            </p:cNvSpPr>
            <p:nvPr/>
          </p:nvSpPr>
          <p:spPr bwMode="auto">
            <a:xfrm>
              <a:off x="4128" y="2112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419600"/>
            <a:ext cx="1793875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3733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Tetrahedral				Trigonal pyramidal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75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NH3_rotat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80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5749925" cy="2835275"/>
          </a:xfrm>
        </p:spPr>
        <p:txBody>
          <a:bodyPr/>
          <a:lstStyle/>
          <a:p>
            <a:pPr eaLnBrk="1" hangingPunct="1"/>
            <a:r>
              <a:rPr lang="en-US" sz="2600" dirty="0"/>
              <a:t>Shaped like tetrahedral </a:t>
            </a:r>
          </a:p>
          <a:p>
            <a:pPr eaLnBrk="1" hangingPunct="1"/>
            <a:r>
              <a:rPr lang="en-US" sz="2600" dirty="0"/>
              <a:t>2 sides replaced by invisible lone pairs</a:t>
            </a:r>
          </a:p>
          <a:p>
            <a:pPr eaLnBrk="1" hangingPunct="1"/>
            <a:r>
              <a:rPr lang="en-US" sz="2600" dirty="0"/>
              <a:t>Example Water (H</a:t>
            </a:r>
            <a:r>
              <a:rPr lang="en-US" sz="2600" baseline="-25000" dirty="0"/>
              <a:t>2</a:t>
            </a:r>
            <a:r>
              <a:rPr lang="en-US" sz="2600" dirty="0"/>
              <a:t>O)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2209801"/>
            <a:ext cx="5232400" cy="3921125"/>
            <a:chOff x="2464" y="1248"/>
            <a:chExt cx="3296" cy="2744"/>
          </a:xfrm>
        </p:grpSpPr>
        <p:pic>
          <p:nvPicPr>
            <p:cNvPr id="849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97022">
              <a:off x="2464" y="2064"/>
              <a:ext cx="3296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998" name="Oval 6"/>
            <p:cNvSpPr>
              <a:spLocks noChangeArrowheads="1"/>
            </p:cNvSpPr>
            <p:nvPr/>
          </p:nvSpPr>
          <p:spPr bwMode="auto">
            <a:xfrm>
              <a:off x="3888" y="1248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999" name="Oval 7"/>
            <p:cNvSpPr>
              <a:spLocks noChangeArrowheads="1"/>
            </p:cNvSpPr>
            <p:nvPr/>
          </p:nvSpPr>
          <p:spPr bwMode="auto">
            <a:xfrm>
              <a:off x="4080" y="1248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3168" y="2256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3072" y="2448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8053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NO2__rotat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7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Square Planar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A square all in one plane with an atom in the center and four at the corners</a:t>
            </a:r>
          </a:p>
          <a:p>
            <a:pPr eaLnBrk="1" hangingPunct="1"/>
            <a:r>
              <a:rPr lang="en-US" sz="2600"/>
              <a:t>Ex: XeF</a:t>
            </a:r>
            <a:r>
              <a:rPr lang="en-US" sz="2600" baseline="-25000"/>
              <a:t>4</a:t>
            </a:r>
            <a:endParaRPr lang="en-US" sz="2600"/>
          </a:p>
        </p:txBody>
      </p:sp>
      <p:pic>
        <p:nvPicPr>
          <p:cNvPr id="87044" name="Picture 4" descr="SquarePlan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371725"/>
            <a:ext cx="4038600" cy="2986088"/>
          </a:xfrm>
        </p:spPr>
      </p:pic>
    </p:spTree>
    <p:extLst>
      <p:ext uri="{BB962C8B-B14F-4D97-AF65-F5344CB8AC3E}">
        <p14:creationId xmlns:p14="http://schemas.microsoft.com/office/powerpoint/2010/main" val="2287504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Trigonal Bipyramidal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Two pyramids put together</a:t>
            </a:r>
          </a:p>
          <a:p>
            <a:pPr eaLnBrk="1" hangingPunct="1"/>
            <a:r>
              <a:rPr lang="en-US" sz="2600"/>
              <a:t>Ex: PF</a:t>
            </a:r>
            <a:r>
              <a:rPr lang="en-US" sz="2600" baseline="-25000"/>
              <a:t>5</a:t>
            </a:r>
          </a:p>
        </p:txBody>
      </p:sp>
      <p:pic>
        <p:nvPicPr>
          <p:cNvPr id="88068" name="Picture 4" descr="TrigonalBipyramid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689100"/>
            <a:ext cx="4038600" cy="4351338"/>
          </a:xfrm>
          <a:noFill/>
        </p:spPr>
      </p:pic>
      <p:sp>
        <p:nvSpPr>
          <p:cNvPr id="119813" name="Line 5"/>
          <p:cNvSpPr>
            <a:spLocks noChangeShapeType="1"/>
          </p:cNvSpPr>
          <p:nvPr/>
        </p:nvSpPr>
        <p:spPr bwMode="auto">
          <a:xfrm flipH="1">
            <a:off x="6858000" y="2362200"/>
            <a:ext cx="990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7848600" y="23622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 flipV="1">
            <a:off x="6781800" y="23622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V="1">
            <a:off x="6858000" y="4038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781800" y="2971800"/>
            <a:ext cx="76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H="1">
            <a:off x="7620000" y="4038600"/>
            <a:ext cx="1981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6858000" y="4724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6781800" y="2971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40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animBg="1"/>
      <p:bldP spid="119814" grpId="0" animBg="1"/>
      <p:bldP spid="119815" grpId="0" animBg="1"/>
      <p:bldP spid="119816" grpId="0" animBg="1"/>
      <p:bldP spid="119817" grpId="0" animBg="1"/>
      <p:bldP spid="119818" grpId="0" animBg="1"/>
      <p:bldP spid="119819" grpId="0" animBg="1"/>
      <p:bldP spid="1198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Octahedral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Two square pyramids put together </a:t>
            </a:r>
          </a:p>
          <a:p>
            <a:pPr eaLnBrk="1" hangingPunct="1"/>
            <a:r>
              <a:rPr lang="en-US" sz="2600"/>
              <a:t>Ex: SF</a:t>
            </a:r>
            <a:r>
              <a:rPr lang="en-US" sz="2600" baseline="-25000"/>
              <a:t>6</a:t>
            </a:r>
          </a:p>
        </p:txBody>
      </p:sp>
      <p:pic>
        <p:nvPicPr>
          <p:cNvPr id="89092" name="Picture 4" descr="Octahedr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711326"/>
            <a:ext cx="4038600" cy="4308475"/>
          </a:xfrm>
          <a:noFill/>
        </p:spPr>
      </p:pic>
    </p:spTree>
    <p:extLst>
      <p:ext uri="{BB962C8B-B14F-4D97-AF65-F5344CB8AC3E}">
        <p14:creationId xmlns:p14="http://schemas.microsoft.com/office/powerpoint/2010/main" val="4204211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VSEPR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Draw the Lewis structure for the molecule.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Identify the number of atoms that are bonded to the central atom of the molecule.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Identify the number of lone pairs on the central atom of the molecule.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Use the above chart to identify the type of geometry.</a:t>
            </a:r>
          </a:p>
        </p:txBody>
      </p:sp>
    </p:spTree>
    <p:extLst>
      <p:ext uri="{BB962C8B-B14F-4D97-AF65-F5344CB8AC3E}">
        <p14:creationId xmlns:p14="http://schemas.microsoft.com/office/powerpoint/2010/main" val="3432873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sz="4600"/>
              <a:t>BCl</a:t>
            </a:r>
            <a:r>
              <a:rPr lang="en-US" sz="4600" baseline="-25000"/>
              <a:t>3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Draw the Lewis structure</a:t>
            </a:r>
          </a:p>
          <a:p>
            <a:pPr marL="990600" lvl="1" indent="-53340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990600" lvl="1" indent="-53340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990600" lvl="1" indent="-53340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Identify the number of atoms bonded to the central atom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 smtClean="0"/>
              <a:t>3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Identify the number of lone pairs on the central atom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 smtClean="0"/>
              <a:t>0</a:t>
            </a:r>
            <a:endParaRPr lang="en-US" baseline="30000" dirty="0" smtClean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4876800" y="2057400"/>
          <a:ext cx="18097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3" imgW="1283208" imgH="986028" progId="ChemDraw.Document.6.0">
                  <p:embed/>
                </p:oleObj>
              </mc:Choice>
              <mc:Fallback>
                <p:oleObj name="CS ChemDraw Drawing" r:id="rId3" imgW="1283208" imgH="986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1809750" cy="1390650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0208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sz="4600"/>
              <a:t>BCl</a:t>
            </a:r>
            <a:r>
              <a:rPr lang="en-US" sz="4600" baseline="-25000"/>
              <a:t>3 </a:t>
            </a:r>
            <a:r>
              <a:rPr lang="en-US" sz="4600"/>
              <a:t>(cont)</a:t>
            </a:r>
            <a:endParaRPr lang="en-US" sz="4600" baseline="-250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en-US" dirty="0" smtClean="0"/>
              <a:t>Use the chart to identify the geometry</a:t>
            </a:r>
          </a:p>
          <a:p>
            <a:pPr marL="990600" lvl="1" indent="-533400" eaLnBrk="1" hangingPunct="1"/>
            <a:r>
              <a:rPr lang="en-US" dirty="0" smtClean="0"/>
              <a:t>3 atoms bonded and 0 lone pairs so trigonal planar</a:t>
            </a:r>
          </a:p>
          <a:p>
            <a:pPr marL="990600" lvl="1" indent="-533400" eaLnBrk="1" hangingPunct="1"/>
            <a:endParaRPr lang="en-US" dirty="0" smtClean="0"/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4876800" y="3810001"/>
          <a:ext cx="19050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S ChemDraw Drawing" r:id="rId3" imgW="1283208" imgH="986028" progId="ChemDraw.Document.6.0">
                  <p:embed/>
                </p:oleObj>
              </mc:Choice>
              <mc:Fallback>
                <p:oleObj name="CS ChemDraw Drawing" r:id="rId3" imgW="1283208" imgH="9860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10001"/>
                        <a:ext cx="1905000" cy="1463675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55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VSEPR?</a:t>
            </a:r>
          </a:p>
          <a:p>
            <a:pPr eaLnBrk="1" hangingPunct="1"/>
            <a:r>
              <a:rPr lang="en-US" dirty="0" smtClean="0"/>
              <a:t>Why do molecules come in different shapes?</a:t>
            </a:r>
          </a:p>
          <a:p>
            <a:pPr eaLnBrk="1" hangingPunct="1"/>
            <a:r>
              <a:rPr lang="en-US" dirty="0" smtClean="0"/>
              <a:t>What are the different molecular shapes?</a:t>
            </a:r>
          </a:p>
          <a:p>
            <a:pPr eaLnBrk="1" hangingPunct="1"/>
            <a:r>
              <a:rPr lang="en-US" dirty="0" smtClean="0"/>
              <a:t>How can you tell what shape a molecule is?</a:t>
            </a:r>
          </a:p>
        </p:txBody>
      </p:sp>
    </p:spTree>
    <p:extLst>
      <p:ext uri="{BB962C8B-B14F-4D97-AF65-F5344CB8AC3E}">
        <p14:creationId xmlns:p14="http://schemas.microsoft.com/office/powerpoint/2010/main" val="1275040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GeCl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H</a:t>
            </a:r>
            <a:r>
              <a:rPr lang="en-US" baseline="-25000" dirty="0" smtClean="0">
                <a:latin typeface="+mj-lt"/>
              </a:rPr>
              <a:t>2</a:t>
            </a:r>
          </a:p>
          <a:p>
            <a:r>
              <a:rPr lang="en-US" dirty="0" smtClean="0">
                <a:latin typeface="+mj-lt"/>
              </a:rPr>
              <a:t>CNI</a:t>
            </a:r>
          </a:p>
          <a:p>
            <a:r>
              <a:rPr lang="en-US" dirty="0" smtClean="0">
                <a:latin typeface="+mj-lt"/>
              </a:rPr>
              <a:t>SbBr</a:t>
            </a:r>
            <a:r>
              <a:rPr lang="en-US" baseline="-25000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0737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VSEPR?</a:t>
            </a:r>
          </a:p>
          <a:p>
            <a:pPr eaLnBrk="1" hangingPunct="1"/>
            <a:r>
              <a:rPr lang="en-US"/>
              <a:t>Why do molecules come in different shapes?</a:t>
            </a:r>
          </a:p>
          <a:p>
            <a:pPr eaLnBrk="1" hangingPunct="1"/>
            <a:r>
              <a:rPr lang="en-US" smtClean="0"/>
              <a:t>What </a:t>
            </a:r>
            <a:r>
              <a:rPr lang="en-US" dirty="0" smtClean="0"/>
              <a:t>are the different molecular shapes?</a:t>
            </a:r>
          </a:p>
          <a:p>
            <a:pPr eaLnBrk="1" hangingPunct="1"/>
            <a:r>
              <a:rPr lang="en-US" dirty="0" smtClean="0"/>
              <a:t>How can you tell what shape a molecule is?</a:t>
            </a:r>
          </a:p>
        </p:txBody>
      </p:sp>
    </p:spTree>
    <p:extLst>
      <p:ext uri="{BB962C8B-B14F-4D97-AF65-F5344CB8AC3E}">
        <p14:creationId xmlns:p14="http://schemas.microsoft.com/office/powerpoint/2010/main" val="2581519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5.1 Tracked Assignment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1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508274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</a:t>
            </a:r>
          </a:p>
        </p:txBody>
      </p:sp>
      <p:pic>
        <p:nvPicPr>
          <p:cNvPr id="75779" name="Picture 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3657601"/>
            <a:ext cx="5105400" cy="3000375"/>
          </a:xfrm>
          <a:noFill/>
        </p:spPr>
      </p:pic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74676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/>
              <a:t>Ball and Stick models show shape of molecules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/>
              <a:t>Balls represent atoms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/>
              <a:t>Sticks represent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Model of Ammonia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173301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Shapes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different shapes that molecules can take</a:t>
            </a:r>
          </a:p>
          <a:p>
            <a:pPr eaLnBrk="1" hangingPunct="1"/>
            <a:r>
              <a:rPr lang="en-US" dirty="0" smtClean="0"/>
              <a:t>Each shape has different bond angles and lengths</a:t>
            </a:r>
          </a:p>
          <a:p>
            <a:pPr eaLnBrk="1" hangingPunct="1"/>
            <a:r>
              <a:rPr lang="en-US" b="1" dirty="0" smtClean="0"/>
              <a:t>Bond angle </a:t>
            </a:r>
            <a:r>
              <a:rPr lang="en-US" dirty="0" smtClean="0"/>
              <a:t>is the angle between two adjacent bonds</a:t>
            </a:r>
          </a:p>
          <a:p>
            <a:pPr eaLnBrk="1" hangingPunct="1"/>
            <a:r>
              <a:rPr lang="en-US" dirty="0" smtClean="0"/>
              <a:t>Bond lengths: single </a:t>
            </a:r>
            <a:r>
              <a:rPr lang="en-US" dirty="0" smtClean="0">
                <a:cs typeface="Arial" charset="0"/>
              </a:rPr>
              <a:t>&gt; double &gt; triple</a:t>
            </a:r>
          </a:p>
        </p:txBody>
      </p:sp>
    </p:spTree>
    <p:extLst>
      <p:ext uri="{BB962C8B-B14F-4D97-AF65-F5344CB8AC3E}">
        <p14:creationId xmlns:p14="http://schemas.microsoft.com/office/powerpoint/2010/main" val="723513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causes different shapes?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150263"/>
            <a:ext cx="8229600" cy="3495675"/>
          </a:xfrm>
        </p:spPr>
        <p:txBody>
          <a:bodyPr/>
          <a:lstStyle/>
          <a:p>
            <a:pPr eaLnBrk="1" hangingPunct="1"/>
            <a:r>
              <a:rPr lang="en-US" sz="3200" dirty="0"/>
              <a:t>Recall: Bonds and lone pairs (unshared pairs) are composed of negative e</a:t>
            </a:r>
            <a:r>
              <a:rPr lang="en-US" sz="3200" baseline="30000" dirty="0"/>
              <a:t>- </a:t>
            </a:r>
            <a:r>
              <a:rPr lang="en-US" sz="3200" dirty="0"/>
              <a:t>and like charges </a:t>
            </a:r>
            <a:r>
              <a:rPr lang="en-US" sz="3200" i="1" dirty="0"/>
              <a:t>repel</a:t>
            </a:r>
          </a:p>
          <a:p>
            <a:pPr eaLnBrk="1" hangingPunct="1"/>
            <a:r>
              <a:rPr lang="en-US" sz="3200" dirty="0"/>
              <a:t>The theory that explains why molecules come in different shape is VSEPR (</a:t>
            </a:r>
            <a:r>
              <a:rPr lang="en-US" sz="3200" dirty="0"/>
              <a:t>Valence Shell Electron Pair </a:t>
            </a:r>
            <a:r>
              <a:rPr lang="en-US" sz="3200" dirty="0"/>
              <a:t>Repulsion)</a:t>
            </a:r>
          </a:p>
        </p:txBody>
      </p:sp>
      <p:pic>
        <p:nvPicPr>
          <p:cNvPr id="7680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8" b="31482"/>
          <a:stretch>
            <a:fillRect/>
          </a:stretch>
        </p:blipFill>
        <p:spPr>
          <a:xfrm>
            <a:off x="3505200" y="4953000"/>
            <a:ext cx="5029200" cy="1905000"/>
          </a:xfrm>
          <a:noFill/>
        </p:spPr>
      </p:pic>
    </p:spTree>
    <p:extLst>
      <p:ext uri="{BB962C8B-B14F-4D97-AF65-F5344CB8AC3E}">
        <p14:creationId xmlns:p14="http://schemas.microsoft.com/office/powerpoint/2010/main" val="3092675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different shapes</a:t>
            </a:r>
            <a:r>
              <a:rPr lang="en-US" dirty="0" smtClean="0"/>
              <a:t>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VSEPR states that the repulsion between electron pairs and bonds causes the molecules to change shape so that the valence-electron pairs are as far apart as possible</a:t>
            </a:r>
            <a:r>
              <a:rPr lang="en-US" sz="3200" dirty="0"/>
              <a:t>.</a:t>
            </a:r>
          </a:p>
          <a:p>
            <a:r>
              <a:rPr lang="en-US" sz="3200" dirty="0"/>
              <a:t>The presence of a lone pair will repel and force the bonds into a different shape than without one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7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077200" cy="1677988"/>
          </a:xfrm>
        </p:spPr>
        <p:txBody>
          <a:bodyPr/>
          <a:lstStyle/>
          <a:p>
            <a:pPr eaLnBrk="1" hangingPunct="1"/>
            <a:r>
              <a:rPr lang="en-US" sz="2600"/>
              <a:t>Atoms line up in a straight line</a:t>
            </a:r>
          </a:p>
          <a:p>
            <a:pPr eaLnBrk="1" hangingPunct="1"/>
            <a:r>
              <a:rPr lang="en-US" sz="2600"/>
              <a:t>Example:  Carbon Disulfide (CS</a:t>
            </a:r>
            <a:r>
              <a:rPr lang="en-US" sz="2600" baseline="-25000"/>
              <a:t>2</a:t>
            </a:r>
            <a:r>
              <a:rPr lang="en-US" sz="2600"/>
              <a:t>)</a:t>
            </a:r>
          </a:p>
        </p:txBody>
      </p:sp>
      <p:pic>
        <p:nvPicPr>
          <p:cNvPr id="79876" name="Picture 4" descr="BeH2_rotate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2819400"/>
            <a:ext cx="3733800" cy="3733800"/>
          </a:xfrm>
          <a:noFill/>
        </p:spPr>
      </p:pic>
    </p:spTree>
    <p:extLst>
      <p:ext uri="{BB962C8B-B14F-4D97-AF65-F5344CB8AC3E}">
        <p14:creationId xmlns:p14="http://schemas.microsoft.com/office/powerpoint/2010/main" val="2287035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Trigonal Planar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229600" cy="2181225"/>
          </a:xfrm>
        </p:spPr>
        <p:txBody>
          <a:bodyPr/>
          <a:lstStyle/>
          <a:p>
            <a:pPr eaLnBrk="1" hangingPunct="1"/>
            <a:r>
              <a:rPr lang="en-US" sz="2600"/>
              <a:t>Atoms line up on a flat plane forming a triangle</a:t>
            </a:r>
          </a:p>
          <a:p>
            <a:pPr eaLnBrk="1" hangingPunct="1"/>
            <a:r>
              <a:rPr lang="en-US" sz="2600"/>
              <a:t>Ex: BBr</a:t>
            </a:r>
            <a:r>
              <a:rPr lang="en-US" sz="2600" baseline="-25000"/>
              <a:t>3</a:t>
            </a:r>
            <a:endParaRPr lang="en-US" sz="2600"/>
          </a:p>
        </p:txBody>
      </p:sp>
      <p:pic>
        <p:nvPicPr>
          <p:cNvPr id="80900" name="Picture 4" descr="CO32__rotate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971800"/>
            <a:ext cx="3708400" cy="3708400"/>
          </a:xfrm>
          <a:noFill/>
        </p:spPr>
      </p:pic>
    </p:spTree>
    <p:extLst>
      <p:ext uri="{BB962C8B-B14F-4D97-AF65-F5344CB8AC3E}">
        <p14:creationId xmlns:p14="http://schemas.microsoft.com/office/powerpoint/2010/main" val="3582670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Tetrahedral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Atoms are the shape of a </a:t>
            </a:r>
            <a:r>
              <a:rPr lang="en-US" sz="2600">
                <a:solidFill>
                  <a:schemeClr val="hlink"/>
                </a:solidFill>
              </a:rPr>
              <a:t>tetrahedron</a:t>
            </a:r>
            <a:r>
              <a:rPr lang="en-US" sz="2600"/>
              <a:t>(3-D shape with 4 corners and 4 sides)</a:t>
            </a:r>
          </a:p>
          <a:p>
            <a:pPr eaLnBrk="1" hangingPunct="1"/>
            <a:r>
              <a:rPr lang="en-US" sz="2600"/>
              <a:t>Example: Methane (CH</a:t>
            </a:r>
            <a:r>
              <a:rPr lang="en-US" sz="2600" baseline="-25000"/>
              <a:t>4</a:t>
            </a:r>
            <a:r>
              <a:rPr lang="en-US" sz="2600"/>
              <a:t>)</a:t>
            </a:r>
          </a:p>
        </p:txBody>
      </p:sp>
      <p:pic>
        <p:nvPicPr>
          <p:cNvPr id="81924" name="Picture 4" descr="CH4_rotate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1401" y="1631951"/>
            <a:ext cx="3833813" cy="4137025"/>
          </a:xfrm>
          <a:noFill/>
        </p:spPr>
      </p:pic>
    </p:spTree>
    <p:extLst>
      <p:ext uri="{BB962C8B-B14F-4D97-AF65-F5344CB8AC3E}">
        <p14:creationId xmlns:p14="http://schemas.microsoft.com/office/powerpoint/2010/main" val="3063399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Widescreen</PresentationFormat>
  <Paragraphs>78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Garamond</vt:lpstr>
      <vt:lpstr>Wingdings</vt:lpstr>
      <vt:lpstr>Edge</vt:lpstr>
      <vt:lpstr>CS ChemDraw Drawing</vt:lpstr>
      <vt:lpstr>5.1 Molecular Shape Obj 1 </vt:lpstr>
      <vt:lpstr>Essential Questions</vt:lpstr>
      <vt:lpstr>Models</vt:lpstr>
      <vt:lpstr>Different Shapes</vt:lpstr>
      <vt:lpstr>What causes different shapes?</vt:lpstr>
      <vt:lpstr>What causes different shapes? (cont)</vt:lpstr>
      <vt:lpstr>Linear</vt:lpstr>
      <vt:lpstr>Trigonal Planar</vt:lpstr>
      <vt:lpstr>Tetrahedral</vt:lpstr>
      <vt:lpstr>Pyramidal</vt:lpstr>
      <vt:lpstr>PowerPoint Presentation</vt:lpstr>
      <vt:lpstr>Bent</vt:lpstr>
      <vt:lpstr>PowerPoint Presentation</vt:lpstr>
      <vt:lpstr>Square Planar</vt:lpstr>
      <vt:lpstr>Trigonal Bipyramidal</vt:lpstr>
      <vt:lpstr>Octahedral</vt:lpstr>
      <vt:lpstr>Using VSEPR</vt:lpstr>
      <vt:lpstr>Example: BCl3</vt:lpstr>
      <vt:lpstr>Example: BCl3 (cont)</vt:lpstr>
      <vt:lpstr>Practice Problems</vt:lpstr>
      <vt:lpstr>Essential Questions</vt:lpstr>
      <vt:lpstr>5.1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Molecular Shape Obj 1 </dc:title>
  <dc:creator>Schow, Alison</dc:creator>
  <cp:lastModifiedBy>Schow, Alison</cp:lastModifiedBy>
  <cp:revision>1</cp:revision>
  <dcterms:created xsi:type="dcterms:W3CDTF">2020-01-07T21:40:09Z</dcterms:created>
  <dcterms:modified xsi:type="dcterms:W3CDTF">2020-01-07T21:40:22Z</dcterms:modified>
</cp:coreProperties>
</file>