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1D2E93-D7D1-49AB-9BB3-6B74C6D67BA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7717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0B58C-F356-41AE-8816-05C6AB9400B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18210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4548A-0783-478D-8F64-81F24468ECF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3584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3EA5E-C62A-45C5-833E-1A12066E00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27216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7440B-19B4-48B6-AF93-5A9E52CCEB8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09163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123D4-3108-4D76-927F-1749160263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4734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85EBC-9C80-4FE7-BD3E-C49E33AC3DA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5966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4B63-5E53-4B97-B622-47BC7C88043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14342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FBA89-DCCB-4D8E-8A57-D3707211BAA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77114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5F967-0F61-43DF-9FA6-A9E96601E75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34570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1C0A2-D065-496B-BEDC-651C56F9D8B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2343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0B736-D3B3-4310-9E25-42F175A8C6C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54704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C8F07-1118-443F-8401-445237F06E9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9297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7E88-E64B-43CE-A4B2-C17CBA93C12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78486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9964CF-26BE-495D-A825-D6D2A142CEA2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23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5.2 Molecular Polarity</a:t>
            </a:r>
            <a:br>
              <a:rPr lang="en-US" dirty="0" smtClean="0"/>
            </a:br>
            <a:r>
              <a:rPr lang="en-US" dirty="0" err="1" smtClean="0"/>
              <a:t>Obj</a:t>
            </a:r>
            <a:r>
              <a:rPr lang="en-US" dirty="0" smtClean="0"/>
              <a:t> 2</a:t>
            </a:r>
          </a:p>
        </p:txBody>
      </p:sp>
      <p:sp>
        <p:nvSpPr>
          <p:cNvPr id="9523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Chemistry</a:t>
            </a:r>
          </a:p>
        </p:txBody>
      </p:sp>
    </p:spTree>
    <p:extLst>
      <p:ext uri="{BB962C8B-B14F-4D97-AF65-F5344CB8AC3E}">
        <p14:creationId xmlns:p14="http://schemas.microsoft.com/office/powerpoint/2010/main" val="24561148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Essential Questions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a polar molecule?</a:t>
            </a:r>
          </a:p>
          <a:p>
            <a:pPr eaLnBrk="1" hangingPunct="1"/>
            <a:r>
              <a:rPr lang="en-US" dirty="0" smtClean="0"/>
              <a:t>How </a:t>
            </a:r>
            <a:r>
              <a:rPr lang="en-US" dirty="0"/>
              <a:t>do you determine if a molecule is polar?</a:t>
            </a:r>
          </a:p>
          <a:p>
            <a:pPr eaLnBrk="1" hangingPunct="1"/>
            <a:r>
              <a:rPr lang="en-US" dirty="0"/>
              <a:t>How does polarity affect solubility?</a:t>
            </a:r>
          </a:p>
        </p:txBody>
      </p:sp>
    </p:spTree>
    <p:extLst>
      <p:ext uri="{BB962C8B-B14F-4D97-AF65-F5344CB8AC3E}">
        <p14:creationId xmlns:p14="http://schemas.microsoft.com/office/powerpoint/2010/main" val="2130929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 Tracked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5.2 Tracked </a:t>
            </a:r>
            <a:r>
              <a:rPr lang="en-US" smtClean="0"/>
              <a:t>Assignment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5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Essential Questions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 polar molecule?</a:t>
            </a:r>
          </a:p>
          <a:p>
            <a:pPr eaLnBrk="1" hangingPunct="1"/>
            <a:r>
              <a:rPr lang="en-US" dirty="0" smtClean="0"/>
              <a:t>How do you determine if a molecule is polar?</a:t>
            </a:r>
          </a:p>
          <a:p>
            <a:pPr eaLnBrk="1" hangingPunct="1"/>
            <a:r>
              <a:rPr lang="en-US" dirty="0" smtClean="0"/>
              <a:t>How does polarity affect solubility?</a:t>
            </a:r>
          </a:p>
        </p:txBody>
      </p:sp>
    </p:spTree>
    <p:extLst>
      <p:ext uri="{BB962C8B-B14F-4D97-AF65-F5344CB8AC3E}">
        <p14:creationId xmlns:p14="http://schemas.microsoft.com/office/powerpoint/2010/main" val="36007365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Polarity of A Molecule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polar molecule has one end of molecule that is negative and one end that is positive from unequal e</a:t>
            </a:r>
            <a:r>
              <a:rPr lang="en-US" baseline="30000" dirty="0" smtClean="0"/>
              <a:t>-</a:t>
            </a:r>
            <a:r>
              <a:rPr lang="en-US" dirty="0" smtClean="0"/>
              <a:t> distribution</a:t>
            </a:r>
          </a:p>
          <a:p>
            <a:pPr eaLnBrk="1" hangingPunct="1"/>
            <a:r>
              <a:rPr lang="en-US" dirty="0" smtClean="0"/>
              <a:t>The negative and positive end is called a dipole</a:t>
            </a:r>
          </a:p>
          <a:p>
            <a:pPr eaLnBrk="1" hangingPunct="1"/>
            <a:r>
              <a:rPr lang="en-US" dirty="0" smtClean="0"/>
              <a:t>Polarity of a molecule depends on shape and type of bond, but must contain at least one polar bond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93980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Polarity of A Molecule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molecule will be polar if there is a dipole  (</a:t>
            </a:r>
            <a:r>
              <a:rPr lang="en-US" u="sng" dirty="0" smtClean="0"/>
              <a:t>both positive and negative end</a:t>
            </a:r>
            <a:r>
              <a:rPr lang="en-US" dirty="0" smtClean="0"/>
              <a:t>) on the molecule</a:t>
            </a:r>
          </a:p>
          <a:p>
            <a:pPr lvl="1" eaLnBrk="1" hangingPunct="1"/>
            <a:r>
              <a:rPr lang="en-US" dirty="0" smtClean="0"/>
              <a:t>Water has a the negative end (O) </a:t>
            </a:r>
            <a:r>
              <a:rPr lang="en-US" u="sng" dirty="0" smtClean="0"/>
              <a:t>and</a:t>
            </a:r>
            <a:r>
              <a:rPr lang="en-US" dirty="0" smtClean="0"/>
              <a:t> a positive end (H’s)</a:t>
            </a:r>
          </a:p>
          <a:p>
            <a:pPr marL="344487" lvl="1" indent="0" eaLnBrk="1" hangingPunct="1">
              <a:buNone/>
            </a:pPr>
            <a:endParaRPr lang="en-US" dirty="0" smtClean="0"/>
          </a:p>
          <a:p>
            <a:pPr marL="742950" lvl="1" indent="-285750" eaLnBrk="1" hangingPunct="1"/>
            <a:endParaRPr lang="en-US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3031" t="50262" r="33334" b="-262"/>
          <a:stretch/>
        </p:blipFill>
        <p:spPr>
          <a:xfrm>
            <a:off x="4267201" y="4038600"/>
            <a:ext cx="2829243" cy="146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7437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Polarity of A Molecule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molecule can be nonpolar with polar bonds if the molecule does not have a </a:t>
            </a:r>
            <a:r>
              <a:rPr lang="en-US" dirty="0" smtClean="0"/>
              <a:t>dipole so it </a:t>
            </a:r>
            <a:r>
              <a:rPr lang="en-US" u="sng" dirty="0" smtClean="0"/>
              <a:t>does not have both positive </a:t>
            </a:r>
            <a:r>
              <a:rPr lang="en-US" u="sng" dirty="0"/>
              <a:t>and negative end</a:t>
            </a:r>
            <a:r>
              <a:rPr lang="en-US" dirty="0"/>
              <a:t>.</a:t>
            </a:r>
          </a:p>
          <a:p>
            <a:pPr marL="742950" lvl="1" indent="-285750" eaLnBrk="1" hangingPunct="1"/>
            <a:r>
              <a:rPr lang="en-US" dirty="0"/>
              <a:t>Carbon </a:t>
            </a:r>
            <a:r>
              <a:rPr lang="en-US" dirty="0" smtClean="0"/>
              <a:t>dioxide has </a:t>
            </a:r>
            <a:r>
              <a:rPr lang="en-US" u="sng" dirty="0" smtClean="0"/>
              <a:t>only negative ends</a:t>
            </a:r>
            <a:endParaRPr lang="en-US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7999" t="4545" r="42728" b="36363"/>
          <a:stretch/>
        </p:blipFill>
        <p:spPr>
          <a:xfrm>
            <a:off x="4648200" y="4038600"/>
            <a:ext cx="2561494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249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Determining Polarity of a Molecule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Write the Lewis Structure in the correct shape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Label polar bonds with arrows/symbols. If there are no polar bonds then it is nonpolar. If there are polar bonds go to step 3.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Check to see if the molecule has </a:t>
            </a:r>
            <a:r>
              <a:rPr lang="en-US" b="1" u="sng" dirty="0" smtClean="0"/>
              <a:t>both</a:t>
            </a:r>
            <a:r>
              <a:rPr lang="en-US" dirty="0" smtClean="0"/>
              <a:t> a positive and negative end. If so it is polar and if not it is nonpolar.</a:t>
            </a:r>
          </a:p>
        </p:txBody>
      </p:sp>
    </p:spTree>
    <p:extLst>
      <p:ext uri="{BB962C8B-B14F-4D97-AF65-F5344CB8AC3E}">
        <p14:creationId xmlns:p14="http://schemas.microsoft.com/office/powerpoint/2010/main" val="403156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Determining Polarity of a </a:t>
            </a:r>
            <a:r>
              <a:rPr lang="en-US" dirty="0" smtClean="0"/>
              <a:t>Molecule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j-lt"/>
              </a:rPr>
              <a:t>Determine if the following molecules are polar</a:t>
            </a:r>
          </a:p>
          <a:p>
            <a:pPr eaLnBrk="1" hangingPunct="1"/>
            <a:r>
              <a:rPr lang="en-US" dirty="0" smtClean="0">
                <a:latin typeface="+mj-lt"/>
              </a:rPr>
              <a:t>Ammonia: NH</a:t>
            </a:r>
            <a:r>
              <a:rPr lang="en-US" baseline="-25000" dirty="0" smtClean="0">
                <a:latin typeface="+mj-lt"/>
              </a:rPr>
              <a:t>3</a:t>
            </a:r>
          </a:p>
          <a:p>
            <a:pPr eaLnBrk="1" hangingPunct="1"/>
            <a:r>
              <a:rPr lang="en-US" dirty="0" smtClean="0">
                <a:latin typeface="+mj-lt"/>
              </a:rPr>
              <a:t>Methane: CH</a:t>
            </a:r>
            <a:r>
              <a:rPr lang="en-US" baseline="-25000" dirty="0" smtClean="0">
                <a:latin typeface="+mj-lt"/>
              </a:rPr>
              <a:t>4</a:t>
            </a:r>
            <a:endParaRPr lang="en-US" dirty="0" smtClean="0">
              <a:latin typeface="+mj-lt"/>
            </a:endParaRPr>
          </a:p>
          <a:p>
            <a:pPr eaLnBrk="1" hangingPunct="1"/>
            <a:r>
              <a:rPr lang="en-US" dirty="0" smtClean="0">
                <a:latin typeface="+mj-lt"/>
              </a:rPr>
              <a:t>H</a:t>
            </a:r>
            <a:r>
              <a:rPr lang="en-US" baseline="-25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S</a:t>
            </a:r>
          </a:p>
          <a:p>
            <a:pPr eaLnBrk="1" hangingPunct="1"/>
            <a:r>
              <a:rPr lang="en-US" dirty="0" smtClean="0">
                <a:latin typeface="+mj-lt"/>
              </a:rPr>
              <a:t>SiCl</a:t>
            </a:r>
            <a:r>
              <a:rPr lang="en-US" baseline="-25000" dirty="0" smtClean="0">
                <a:latin typeface="+mj-lt"/>
              </a:rPr>
              <a:t>4</a:t>
            </a:r>
          </a:p>
          <a:p>
            <a:pPr lvl="0" eaLnBrk="1" hangingPunct="1">
              <a:buClr>
                <a:srgbClr val="CC9900"/>
              </a:buClr>
            </a:pPr>
            <a:r>
              <a:rPr lang="en-US" dirty="0" smtClean="0">
                <a:solidFill>
                  <a:srgbClr val="000000"/>
                </a:solidFill>
                <a:latin typeface="Garamond"/>
              </a:rPr>
              <a:t>SeCl</a:t>
            </a:r>
            <a:r>
              <a:rPr lang="en-US" baseline="-25000" dirty="0" smtClean="0">
                <a:solidFill>
                  <a:srgbClr val="000000"/>
                </a:solidFill>
                <a:latin typeface="Garamond"/>
              </a:rPr>
              <a:t>6</a:t>
            </a:r>
            <a:endParaRPr lang="en-US" baseline="-25000" dirty="0">
              <a:solidFill>
                <a:srgbClr val="000000"/>
              </a:solidFill>
              <a:latin typeface="Garamond"/>
            </a:endParaRPr>
          </a:p>
          <a:p>
            <a:pPr lvl="0" eaLnBrk="1" hangingPunct="1">
              <a:buClr>
                <a:srgbClr val="CC9900"/>
              </a:buClr>
            </a:pPr>
            <a:r>
              <a:rPr lang="en-US" smtClean="0">
                <a:latin typeface="+mj-lt"/>
              </a:rPr>
              <a:t>GeSH</a:t>
            </a:r>
            <a:r>
              <a:rPr lang="en-US" baseline="-25000" smtClean="0">
                <a:latin typeface="+mj-lt"/>
              </a:rPr>
              <a:t>2</a:t>
            </a:r>
            <a:endParaRPr lang="en-US" baseline="-25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27831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Solubility is when two compounds are able to mix together or be dissolved</a:t>
            </a:r>
          </a:p>
          <a:p>
            <a:r>
              <a:rPr lang="en-US" dirty="0"/>
              <a:t>Insolubility is when they do not mix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3657601"/>
            <a:ext cx="1423523" cy="18441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092" y="3657600"/>
            <a:ext cx="1676400" cy="19530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38600" y="32882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Soluble		   Insoluble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4322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polarity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Polarity affects solubility or how substances mix.</a:t>
            </a:r>
          </a:p>
          <a:p>
            <a:pPr lvl="1"/>
            <a:r>
              <a:rPr lang="en-US" dirty="0" smtClean="0"/>
              <a:t>“Like dissolves like”</a:t>
            </a:r>
          </a:p>
          <a:p>
            <a:r>
              <a:rPr lang="en-US" dirty="0" smtClean="0"/>
              <a:t>Nonpolar will only mix with nonpolar substances and polar with polar substances</a:t>
            </a:r>
          </a:p>
        </p:txBody>
      </p:sp>
    </p:spTree>
    <p:extLst>
      <p:ext uri="{BB962C8B-B14F-4D97-AF65-F5344CB8AC3E}">
        <p14:creationId xmlns:p14="http://schemas.microsoft.com/office/powerpoint/2010/main" val="40247880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Garamond</vt:lpstr>
      <vt:lpstr>Wingdings</vt:lpstr>
      <vt:lpstr>Edge</vt:lpstr>
      <vt:lpstr>5.2 Molecular Polarity Obj 2</vt:lpstr>
      <vt:lpstr>Essential Questions</vt:lpstr>
      <vt:lpstr>Polarity of A Molecule</vt:lpstr>
      <vt:lpstr>Polarity of A Molecule (cont)</vt:lpstr>
      <vt:lpstr>Polarity of A Molecule (cont)</vt:lpstr>
      <vt:lpstr>Determining Polarity of a Molecule</vt:lpstr>
      <vt:lpstr>Determining Polarity of a Molecule (cont)</vt:lpstr>
      <vt:lpstr>Solubility</vt:lpstr>
      <vt:lpstr>Why does polarity matter?</vt:lpstr>
      <vt:lpstr>Essential Questions</vt:lpstr>
      <vt:lpstr>5.2 Tracked Assignment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 Molecular Polarity Obj 2</dc:title>
  <dc:creator>Schow, Alison</dc:creator>
  <cp:lastModifiedBy>Schow, Alison</cp:lastModifiedBy>
  <cp:revision>1</cp:revision>
  <dcterms:created xsi:type="dcterms:W3CDTF">2020-01-13T14:26:47Z</dcterms:created>
  <dcterms:modified xsi:type="dcterms:W3CDTF">2020-01-13T14:26:58Z</dcterms:modified>
</cp:coreProperties>
</file>