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B34A4-7FF5-4492-811E-4D084EF510DC}"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CCB2A-FD25-4FD8-91E2-BD4DFF51898C}" type="slidenum">
              <a:rPr lang="en-US" smtClean="0"/>
              <a:t>‹#›</a:t>
            </a:fld>
            <a:endParaRPr lang="en-US"/>
          </a:p>
        </p:txBody>
      </p:sp>
    </p:spTree>
    <p:extLst>
      <p:ext uri="{BB962C8B-B14F-4D97-AF65-F5344CB8AC3E}">
        <p14:creationId xmlns:p14="http://schemas.microsoft.com/office/powerpoint/2010/main" val="207287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hangingPunct="1"/>
            <a:fld id="{6D62407A-29C5-4F96-A36F-233D319F8E46}" type="slidenum">
              <a:rPr lang="en-US">
                <a:solidFill>
                  <a:prstClr val="black"/>
                </a:solidFill>
              </a:rPr>
              <a:pPr eaLnBrk="1" hangingPunct="1"/>
              <a:t>18</a:t>
            </a:fld>
            <a:endParaRPr 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27312" y="4421823"/>
            <a:ext cx="5100215"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Surface tension makes it possible for some insects, such as this water strider, to walk on water. Water molecules at the surface of the water drop above cannot form hydrogen bonds with air molecules, so they are drawn into the body of the liquid, producing surface tension.</a:t>
            </a:r>
          </a:p>
        </p:txBody>
      </p:sp>
    </p:spTree>
    <p:extLst>
      <p:ext uri="{BB962C8B-B14F-4D97-AF65-F5344CB8AC3E}">
        <p14:creationId xmlns:p14="http://schemas.microsoft.com/office/powerpoint/2010/main" val="165277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2E31C-A5A2-4107-9DF4-2BD85E8B644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7767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C71BC-DD45-4810-91C6-107D52BF4CC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5594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C71BC-DD45-4810-91C6-107D52BF4CC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199019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C71BC-DD45-4810-91C6-107D52BF4CC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158397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800">
              <a:solidFill>
                <a:srgbClr val="000000"/>
              </a:solidFill>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800">
              <a:solidFill>
                <a:srgbClr val="000000"/>
              </a:solidFill>
            </a:endParaRPr>
          </a:p>
        </p:txBody>
      </p:sp>
      <p:sp>
        <p:nvSpPr>
          <p:cNvPr id="31746"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31747"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smtClean="0"/>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B61D2E93-D7D1-49AB-9BB3-6B74C6D67B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105906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85EBC-9C80-4FE7-BD3E-C49E33AC3D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05892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04B63-5E53-4B97-B622-47BC7C8804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06357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FBA89-DCCB-4D8E-8A57-D3707211BA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98163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35F967-0F61-43DF-9FA6-A9E96601E7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02786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B1C0A2-D065-496B-BEDC-651C56F9D8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16992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A0B736-D3B3-4310-9E25-42F175A8C6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1987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3C8F07-1118-443F-8401-445237F06E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80944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C71BC-DD45-4810-91C6-107D52BF4CC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1643152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367E88-E64B-43CE-A4B2-C17CBA93C1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44755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50B58C-F356-41AE-8816-05C6AB9400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13810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4548A-0783-478D-8F64-81F24468EC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47980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10972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41763"/>
            <a:ext cx="10972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73EA5E-C62A-45C5-833E-1A12066E00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71858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87440B-19B4-48B6-AF93-5A9E52CCEB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20178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7123D4-3108-4D76-927F-1749160263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8617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C71BC-DD45-4810-91C6-107D52BF4CC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41215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C71BC-DD45-4810-91C6-107D52BF4CC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91422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C71BC-DD45-4810-91C6-107D52BF4CC4}"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322617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C71BC-DD45-4810-91C6-107D52BF4CC4}"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188534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C71BC-DD45-4810-91C6-107D52BF4CC4}"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289602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C71BC-DD45-4810-91C6-107D52BF4CC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172214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C71BC-DD45-4810-91C6-107D52BF4CC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0F0CD-0AB3-4C1B-A570-434E498CC921}" type="slidenum">
              <a:rPr lang="en-US" smtClean="0"/>
              <a:t>‹#›</a:t>
            </a:fld>
            <a:endParaRPr lang="en-US"/>
          </a:p>
        </p:txBody>
      </p:sp>
    </p:spTree>
    <p:extLst>
      <p:ext uri="{BB962C8B-B14F-4D97-AF65-F5344CB8AC3E}">
        <p14:creationId xmlns:p14="http://schemas.microsoft.com/office/powerpoint/2010/main" val="324061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C71BC-DD45-4810-91C6-107D52BF4CC4}"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0F0CD-0AB3-4C1B-A570-434E498CC921}" type="slidenum">
              <a:rPr lang="en-US" smtClean="0"/>
              <a:t>‹#›</a:t>
            </a:fld>
            <a:endParaRPr lang="en-US"/>
          </a:p>
        </p:txBody>
      </p:sp>
    </p:spTree>
    <p:extLst>
      <p:ext uri="{BB962C8B-B14F-4D97-AF65-F5344CB8AC3E}">
        <p14:creationId xmlns:p14="http://schemas.microsoft.com/office/powerpoint/2010/main" val="896696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4"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Garamond" pitchFamily="18" charset="0"/>
              </a:defRPr>
            </a:lvl1pPr>
          </a:lstStyle>
          <a:p>
            <a:pPr fontAlgn="base">
              <a:spcBef>
                <a:spcPct val="0"/>
              </a:spcBef>
              <a:spcAft>
                <a:spcPct val="0"/>
              </a:spcAft>
              <a:defRPr/>
            </a:pPr>
            <a:endParaRPr lang="en-US" altLang="en-US">
              <a:solidFill>
                <a:srgbClr val="000000"/>
              </a:solidFill>
            </a:endParaRPr>
          </a:p>
        </p:txBody>
      </p:sp>
      <p:sp>
        <p:nvSpPr>
          <p:cNvPr id="307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Garamond" pitchFamily="18" charset="0"/>
              </a:defRPr>
            </a:lvl1pPr>
          </a:lstStyle>
          <a:p>
            <a:pPr fontAlgn="base">
              <a:spcBef>
                <a:spcPct val="0"/>
              </a:spcBef>
              <a:spcAft>
                <a:spcPct val="0"/>
              </a:spcAft>
              <a:defRPr/>
            </a:pPr>
            <a:endParaRPr lang="en-US" altLang="en-US">
              <a:solidFill>
                <a:srgbClr val="000000"/>
              </a:solidFill>
            </a:endParaRPr>
          </a:p>
        </p:txBody>
      </p:sp>
      <p:sp>
        <p:nvSpPr>
          <p:cNvPr id="30726"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Garamond" pitchFamily="18" charset="0"/>
              </a:defRPr>
            </a:lvl1pPr>
          </a:lstStyle>
          <a:p>
            <a:pPr fontAlgn="base">
              <a:spcBef>
                <a:spcPct val="0"/>
              </a:spcBef>
              <a:spcAft>
                <a:spcPct val="0"/>
              </a:spcAft>
              <a:defRPr/>
            </a:pPr>
            <a:fld id="{D29964CF-26BE-495D-A825-D6D2A142CEA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80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800">
              <a:solidFill>
                <a:srgbClr val="000000"/>
              </a:solidFill>
            </a:endParaRPr>
          </a:p>
        </p:txBody>
      </p:sp>
    </p:spTree>
    <p:extLst>
      <p:ext uri="{BB962C8B-B14F-4D97-AF65-F5344CB8AC3E}">
        <p14:creationId xmlns:p14="http://schemas.microsoft.com/office/powerpoint/2010/main" val="1303729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ppt_x</p:attrName>
                                        </p:attrNameLst>
                                      </p:cBhvr>
                                      <p:tavLst>
                                        <p:tav tm="0">
                                          <p:val>
                                            <p:strVal val="#ppt_x-.2"/>
                                          </p:val>
                                        </p:tav>
                                        <p:tav tm="100000">
                                          <p:val>
                                            <p:strVal val="#ppt_x"/>
                                          </p:val>
                                        </p:tav>
                                      </p:tavLst>
                                    </p:anim>
                                    <p:anim calcmode="lin" valueType="num">
                                      <p:cBhvr>
                                        <p:cTn id="8" dur="1000" fill="hold"/>
                                        <p:tgtEl>
                                          <p:spTgt spid="30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500"/>
                                        <p:tgtEl>
                                          <p:spTgt spid="30723">
                                            <p:txEl>
                                              <p:pRg st="0" end="0"/>
                                            </p:txEl>
                                          </p:spTgt>
                                        </p:tgtEl>
                                      </p:cBhvr>
                                    </p:animEffect>
                                    <p:anim calcmode="lin" valueType="num">
                                      <p:cBhvr>
                                        <p:cTn id="15"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2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Effect transition="in" filter="fade">
                                      <p:cBhvr>
                                        <p:cTn id="19" dur="500"/>
                                        <p:tgtEl>
                                          <p:spTgt spid="30723">
                                            <p:txEl>
                                              <p:pRg st="1" end="1"/>
                                            </p:txEl>
                                          </p:spTgt>
                                        </p:tgtEl>
                                      </p:cBhvr>
                                    </p:animEffect>
                                    <p:anim calcmode="lin" valueType="num">
                                      <p:cBhvr>
                                        <p:cTn id="20"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72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Effect transition="in" filter="fade">
                                      <p:cBhvr>
                                        <p:cTn id="24" dur="500"/>
                                        <p:tgtEl>
                                          <p:spTgt spid="30723">
                                            <p:txEl>
                                              <p:pRg st="2" end="2"/>
                                            </p:txEl>
                                          </p:spTgt>
                                        </p:tgtEl>
                                      </p:cBhvr>
                                    </p:animEffect>
                                    <p:anim calcmode="lin" valueType="num">
                                      <p:cBhvr>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72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723">
                                            <p:txEl>
                                              <p:pRg st="3" end="3"/>
                                            </p:txEl>
                                          </p:spTgt>
                                        </p:tgtEl>
                                        <p:attrNameLst>
                                          <p:attrName>style.visibility</p:attrName>
                                        </p:attrNameLst>
                                      </p:cBhvr>
                                      <p:to>
                                        <p:strVal val="visible"/>
                                      </p:to>
                                    </p:set>
                                    <p:animEffect transition="in" filter="fade">
                                      <p:cBhvr>
                                        <p:cTn id="29" dur="500"/>
                                        <p:tgtEl>
                                          <p:spTgt spid="30723">
                                            <p:txEl>
                                              <p:pRg st="3" end="3"/>
                                            </p:txEl>
                                          </p:spTgt>
                                        </p:tgtEl>
                                      </p:cBhvr>
                                    </p:animEffect>
                                    <p:anim calcmode="lin" valueType="num">
                                      <p:cBhvr>
                                        <p:cTn id="30"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72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723">
                                            <p:txEl>
                                              <p:pRg st="4" end="4"/>
                                            </p:txEl>
                                          </p:spTgt>
                                        </p:tgtEl>
                                        <p:attrNameLst>
                                          <p:attrName>style.visibility</p:attrName>
                                        </p:attrNameLst>
                                      </p:cBhvr>
                                      <p:to>
                                        <p:strVal val="visible"/>
                                      </p:to>
                                    </p:set>
                                    <p:animEffect transition="in" filter="fade">
                                      <p:cBhvr>
                                        <p:cTn id="34" dur="500"/>
                                        <p:tgtEl>
                                          <p:spTgt spid="30723">
                                            <p:txEl>
                                              <p:pRg st="4" end="4"/>
                                            </p:txEl>
                                          </p:spTgt>
                                        </p:tgtEl>
                                      </p:cBhvr>
                                    </p:animEffect>
                                    <p:anim calcmode="lin" valueType="num">
                                      <p:cBhvr>
                                        <p:cTn id="3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72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tmplLst>
          <p:tmpl lvl="1">
            <p:tnLst>
              <p:par>
                <p:cTn presetID="44" presetClass="entr" presetSubtype="0" fill="hold" nodeType="click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849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Intermolecular Forces</a:t>
            </a:r>
          </a:p>
        </p:txBody>
      </p:sp>
      <p:graphicFrame>
        <p:nvGraphicFramePr>
          <p:cNvPr id="6" name="Content Placeholder 5"/>
          <p:cNvGraphicFramePr>
            <a:graphicFrameLocks noGrp="1"/>
          </p:cNvGraphicFramePr>
          <p:nvPr>
            <p:ph idx="1"/>
            <p:extLst/>
          </p:nvPr>
        </p:nvGraphicFramePr>
        <p:xfrm>
          <a:off x="2541905" y="1417638"/>
          <a:ext cx="7108190" cy="3974338"/>
        </p:xfrm>
        <a:graphic>
          <a:graphicData uri="http://schemas.openxmlformats.org/drawingml/2006/table">
            <a:tbl>
              <a:tblPr firstRow="1" firstCol="1" bandRow="1">
                <a:tableStyleId>{5C22544A-7EE6-4342-B048-85BDC9FD1C3A}</a:tableStyleId>
              </a:tblPr>
              <a:tblGrid>
                <a:gridCol w="2062866"/>
                <a:gridCol w="3230996"/>
                <a:gridCol w="1814328"/>
              </a:tblGrid>
              <a:tr h="933450">
                <a:tc>
                  <a:txBody>
                    <a:bodyPr/>
                    <a:lstStyle/>
                    <a:p>
                      <a:pPr marL="0" marR="0" algn="ctr">
                        <a:lnSpc>
                          <a:spcPct val="107000"/>
                        </a:lnSpc>
                        <a:spcBef>
                          <a:spcPts val="0"/>
                        </a:spcBef>
                        <a:spcAft>
                          <a:spcPts val="0"/>
                        </a:spcAft>
                      </a:pPr>
                      <a:r>
                        <a:rPr lang="en-US" sz="1800" dirty="0">
                          <a:solidFill>
                            <a:srgbClr val="0070C0"/>
                          </a:solidFill>
                          <a:effectLst/>
                          <a:latin typeface="+mn-lt"/>
                        </a:rPr>
                        <a:t>Type of IMF</a:t>
                      </a:r>
                      <a:endParaRPr lang="en-US"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pPr>
                      <a:r>
                        <a:rPr lang="en-US" sz="1800" dirty="0">
                          <a:solidFill>
                            <a:srgbClr val="0070C0"/>
                          </a:solidFill>
                          <a:effectLst/>
                          <a:latin typeface="+mn-lt"/>
                        </a:rPr>
                        <a:t>Type of molecule that experiences this type of forces</a:t>
                      </a:r>
                      <a:endParaRPr lang="en-US"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07000"/>
                        </a:lnSpc>
                        <a:spcBef>
                          <a:spcPts val="0"/>
                        </a:spcBef>
                        <a:spcAft>
                          <a:spcPts val="0"/>
                        </a:spcAft>
                      </a:pPr>
                      <a:r>
                        <a:rPr lang="en-US" sz="1800" dirty="0">
                          <a:solidFill>
                            <a:srgbClr val="0070C0"/>
                          </a:solidFill>
                          <a:effectLst/>
                          <a:latin typeface="+mn-lt"/>
                        </a:rPr>
                        <a:t>Relative strength (rank weakest to strongest) </a:t>
                      </a:r>
                      <a:endParaRPr lang="en-US"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933450">
                <a:tc>
                  <a:txBody>
                    <a:bodyPr/>
                    <a:lstStyle/>
                    <a:p>
                      <a:pPr marL="0" marR="0" algn="ctr">
                        <a:lnSpc>
                          <a:spcPct val="107000"/>
                        </a:lnSpc>
                        <a:spcBef>
                          <a:spcPts val="0"/>
                        </a:spcBef>
                        <a:spcAft>
                          <a:spcPts val="0"/>
                        </a:spcAft>
                      </a:pPr>
                      <a:r>
                        <a:rPr lang="en-US" sz="1800" dirty="0">
                          <a:solidFill>
                            <a:srgbClr val="0070C0"/>
                          </a:solidFill>
                          <a:effectLst/>
                          <a:latin typeface="+mn-lt"/>
                        </a:rPr>
                        <a:t>Dispersion Forces</a:t>
                      </a:r>
                    </a:p>
                    <a:p>
                      <a:pPr marL="0" marR="0" algn="ctr">
                        <a:lnSpc>
                          <a:spcPct val="107000"/>
                        </a:lnSpc>
                        <a:spcBef>
                          <a:spcPts val="0"/>
                        </a:spcBef>
                        <a:spcAft>
                          <a:spcPts val="0"/>
                        </a:spcAft>
                      </a:pPr>
                      <a:r>
                        <a:rPr lang="en-US" sz="1800" dirty="0">
                          <a:solidFill>
                            <a:srgbClr val="0070C0"/>
                          </a:solidFill>
                          <a:effectLst/>
                          <a:latin typeface="+mn-lt"/>
                        </a:rPr>
                        <a:t> </a:t>
                      </a:r>
                      <a:endParaRPr lang="en-US"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en-US" sz="1800">
                          <a:solidFill>
                            <a:srgbClr val="0070C0"/>
                          </a:solidFill>
                          <a:effectLst/>
                          <a:latin typeface="+mn-lt"/>
                          <a:ea typeface="Times New Roman" panose="02020603050405020304" pitchFamily="18" charset="0"/>
                          <a:cs typeface="Times New Roman" panose="02020603050405020304" pitchFamily="18" charset="0"/>
                        </a:rPr>
                        <a:t>All molecules</a:t>
                      </a:r>
                      <a:endParaRPr lang="en-US" sz="1800">
                        <a:solidFill>
                          <a:srgbClr val="0070C0"/>
                        </a:solidFill>
                        <a:effectLst/>
                        <a:latin typeface="+mn-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en-US" sz="1800">
                          <a:solidFill>
                            <a:srgbClr val="0070C0"/>
                          </a:solidFill>
                          <a:effectLst/>
                          <a:latin typeface="+mn-lt"/>
                          <a:ea typeface="Times New Roman" panose="02020603050405020304" pitchFamily="18" charset="0"/>
                          <a:cs typeface="Times New Roman" panose="02020603050405020304" pitchFamily="18" charset="0"/>
                        </a:rPr>
                        <a:t>Weak</a:t>
                      </a:r>
                      <a:endParaRPr lang="en-US" sz="1800">
                        <a:solidFill>
                          <a:srgbClr val="0070C0"/>
                        </a:solidFill>
                        <a:effectLst/>
                        <a:latin typeface="+mn-lt"/>
                        <a:ea typeface="Times New Roman" panose="02020603050405020304" pitchFamily="18" charset="0"/>
                      </a:endParaRPr>
                    </a:p>
                  </a:txBody>
                  <a:tcPr marL="68580" marR="68580" marT="0" marB="0">
                    <a:solidFill>
                      <a:schemeClr val="accent2">
                        <a:lumMod val="20000"/>
                        <a:lumOff val="80000"/>
                      </a:schemeClr>
                    </a:solidFill>
                  </a:tcPr>
                </a:tc>
              </a:tr>
              <a:tr h="933450">
                <a:tc>
                  <a:txBody>
                    <a:bodyPr/>
                    <a:lstStyle/>
                    <a:p>
                      <a:pPr marL="0" marR="0" algn="ctr">
                        <a:lnSpc>
                          <a:spcPct val="107000"/>
                        </a:lnSpc>
                        <a:spcBef>
                          <a:spcPts val="0"/>
                        </a:spcBef>
                        <a:spcAft>
                          <a:spcPts val="0"/>
                        </a:spcAft>
                      </a:pPr>
                      <a:r>
                        <a:rPr lang="en-US" sz="1800">
                          <a:solidFill>
                            <a:srgbClr val="0070C0"/>
                          </a:solidFill>
                          <a:effectLst/>
                          <a:latin typeface="+mn-lt"/>
                        </a:rPr>
                        <a:t>Dipole-Dipole </a:t>
                      </a:r>
                    </a:p>
                    <a:p>
                      <a:pPr marL="0" marR="0" algn="ctr">
                        <a:lnSpc>
                          <a:spcPct val="107000"/>
                        </a:lnSpc>
                        <a:spcBef>
                          <a:spcPts val="0"/>
                        </a:spcBef>
                        <a:spcAft>
                          <a:spcPts val="0"/>
                        </a:spcAft>
                      </a:pPr>
                      <a:r>
                        <a:rPr lang="en-US" sz="1800">
                          <a:solidFill>
                            <a:srgbClr val="0070C0"/>
                          </a:solidFill>
                          <a:effectLst/>
                          <a:latin typeface="+mn-lt"/>
                        </a:rPr>
                        <a:t> </a:t>
                      </a:r>
                      <a:endParaRPr lang="en-US" sz="180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en-US" sz="1800">
                          <a:solidFill>
                            <a:srgbClr val="0070C0"/>
                          </a:solidFill>
                          <a:effectLst/>
                          <a:latin typeface="+mn-lt"/>
                          <a:ea typeface="Times New Roman" panose="02020603050405020304" pitchFamily="18" charset="0"/>
                          <a:cs typeface="Times New Roman" panose="02020603050405020304" pitchFamily="18" charset="0"/>
                        </a:rPr>
                        <a:t>Polar molecules</a:t>
                      </a:r>
                      <a:endParaRPr lang="en-US" sz="1800">
                        <a:solidFill>
                          <a:srgbClr val="0070C0"/>
                        </a:solidFill>
                        <a:effectLst/>
                        <a:latin typeface="+mn-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en-US" sz="1800">
                          <a:solidFill>
                            <a:srgbClr val="0070C0"/>
                          </a:solidFill>
                          <a:effectLst/>
                          <a:latin typeface="+mn-lt"/>
                          <a:ea typeface="Times New Roman" panose="02020603050405020304" pitchFamily="18" charset="0"/>
                          <a:cs typeface="Times New Roman" panose="02020603050405020304" pitchFamily="18" charset="0"/>
                        </a:rPr>
                        <a:t>Medium</a:t>
                      </a:r>
                      <a:endParaRPr lang="en-US" sz="1800">
                        <a:solidFill>
                          <a:srgbClr val="0070C0"/>
                        </a:solidFill>
                        <a:effectLst/>
                        <a:latin typeface="+mn-lt"/>
                        <a:ea typeface="Times New Roman" panose="02020603050405020304" pitchFamily="18" charset="0"/>
                      </a:endParaRPr>
                    </a:p>
                  </a:txBody>
                  <a:tcPr marL="68580" marR="68580" marT="0" marB="0">
                    <a:solidFill>
                      <a:schemeClr val="accent2">
                        <a:lumMod val="20000"/>
                        <a:lumOff val="80000"/>
                      </a:schemeClr>
                    </a:solidFill>
                  </a:tcPr>
                </a:tc>
              </a:tr>
              <a:tr h="933450">
                <a:tc>
                  <a:txBody>
                    <a:bodyPr/>
                    <a:lstStyle/>
                    <a:p>
                      <a:pPr marL="0" marR="0" algn="ctr">
                        <a:lnSpc>
                          <a:spcPct val="107000"/>
                        </a:lnSpc>
                        <a:spcBef>
                          <a:spcPts val="0"/>
                        </a:spcBef>
                        <a:spcAft>
                          <a:spcPts val="0"/>
                        </a:spcAft>
                      </a:pPr>
                      <a:r>
                        <a:rPr lang="en-US" sz="1800" dirty="0">
                          <a:solidFill>
                            <a:srgbClr val="0070C0"/>
                          </a:solidFill>
                          <a:effectLst/>
                          <a:latin typeface="+mn-lt"/>
                        </a:rPr>
                        <a:t>Hydrogen Bonding</a:t>
                      </a:r>
                    </a:p>
                    <a:p>
                      <a:pPr marL="0" marR="0" algn="ctr">
                        <a:lnSpc>
                          <a:spcPct val="107000"/>
                        </a:lnSpc>
                        <a:spcBef>
                          <a:spcPts val="0"/>
                        </a:spcBef>
                        <a:spcAft>
                          <a:spcPts val="0"/>
                        </a:spcAft>
                      </a:pPr>
                      <a:r>
                        <a:rPr lang="en-US" sz="1800" dirty="0">
                          <a:solidFill>
                            <a:srgbClr val="0070C0"/>
                          </a:solidFill>
                          <a:effectLst/>
                          <a:latin typeface="+mn-lt"/>
                        </a:rPr>
                        <a:t> </a:t>
                      </a:r>
                      <a:endParaRPr lang="en-US" sz="18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en-US" sz="1800" dirty="0">
                          <a:solidFill>
                            <a:srgbClr val="0070C0"/>
                          </a:solidFill>
                          <a:effectLst/>
                          <a:latin typeface="+mn-lt"/>
                          <a:ea typeface="Times New Roman" panose="02020603050405020304" pitchFamily="18" charset="0"/>
                          <a:cs typeface="Times New Roman" panose="02020603050405020304" pitchFamily="18" charset="0"/>
                        </a:rPr>
                        <a:t>Molecules with H-F, H-N, and </a:t>
                      </a:r>
                      <a:r>
                        <a:rPr lang="en-US" sz="1800" dirty="0" smtClean="0">
                          <a:solidFill>
                            <a:srgbClr val="0070C0"/>
                          </a:solidFill>
                          <a:effectLst/>
                          <a:latin typeface="+mn-lt"/>
                          <a:ea typeface="Times New Roman" panose="02020603050405020304" pitchFamily="18" charset="0"/>
                          <a:cs typeface="Times New Roman" panose="02020603050405020304" pitchFamily="18" charset="0"/>
                        </a:rPr>
                        <a:t>H-O bonds</a:t>
                      </a:r>
                      <a:endParaRPr lang="en-US" sz="1800" dirty="0">
                        <a:solidFill>
                          <a:srgbClr val="0070C0"/>
                        </a:solidFill>
                        <a:effectLst/>
                        <a:latin typeface="+mn-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en-US" sz="1800" dirty="0">
                          <a:solidFill>
                            <a:srgbClr val="0070C0"/>
                          </a:solidFill>
                          <a:effectLst/>
                          <a:latin typeface="+mn-lt"/>
                          <a:ea typeface="Times New Roman" panose="02020603050405020304" pitchFamily="18" charset="0"/>
                          <a:cs typeface="Times New Roman" panose="02020603050405020304" pitchFamily="18" charset="0"/>
                        </a:rPr>
                        <a:t>Strong</a:t>
                      </a:r>
                      <a:endParaRPr lang="en-US" sz="1800" dirty="0">
                        <a:solidFill>
                          <a:srgbClr val="0070C0"/>
                        </a:solidFill>
                        <a:effectLst/>
                        <a:latin typeface="+mn-lt"/>
                        <a:ea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48679711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Intermolecular Forces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Identify the intermolecular forces for the following:</a:t>
            </a:r>
          </a:p>
          <a:p>
            <a:r>
              <a:rPr lang="en-US" dirty="0"/>
              <a:t>PH</a:t>
            </a:r>
            <a:r>
              <a:rPr lang="en-US" baseline="-25000" dirty="0"/>
              <a:t>3</a:t>
            </a:r>
            <a:r>
              <a:rPr lang="en-US" dirty="0"/>
              <a:t> </a:t>
            </a:r>
            <a:endParaRPr lang="en-US" dirty="0" smtClean="0"/>
          </a:p>
          <a:p>
            <a:r>
              <a:rPr lang="en-US" dirty="0" smtClean="0"/>
              <a:t>NH</a:t>
            </a:r>
            <a:r>
              <a:rPr lang="en-US" baseline="-25000" dirty="0" smtClean="0"/>
              <a:t>4</a:t>
            </a:r>
            <a:r>
              <a:rPr lang="en-US" baseline="30000" dirty="0" smtClean="0"/>
              <a:t>+</a:t>
            </a:r>
          </a:p>
          <a:p>
            <a:r>
              <a:rPr lang="en-US" dirty="0"/>
              <a:t>CH</a:t>
            </a:r>
            <a:r>
              <a:rPr lang="en-US" baseline="-25000" dirty="0"/>
              <a:t>2</a:t>
            </a:r>
            <a:r>
              <a:rPr lang="en-US" dirty="0"/>
              <a:t>O</a:t>
            </a:r>
          </a:p>
        </p:txBody>
      </p:sp>
    </p:spTree>
    <p:extLst>
      <p:ext uri="{BB962C8B-B14F-4D97-AF65-F5344CB8AC3E}">
        <p14:creationId xmlns:p14="http://schemas.microsoft.com/office/powerpoint/2010/main" val="31589323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3800" dirty="0"/>
              <a:t>Boiling Points</a:t>
            </a:r>
          </a:p>
        </p:txBody>
      </p:sp>
      <p:sp>
        <p:nvSpPr>
          <p:cNvPr id="110595" name="Rectangle 3"/>
          <p:cNvSpPr>
            <a:spLocks noGrp="1" noChangeArrowheads="1"/>
          </p:cNvSpPr>
          <p:nvPr>
            <p:ph type="body" idx="1"/>
          </p:nvPr>
        </p:nvSpPr>
        <p:spPr>
          <a:xfrm>
            <a:off x="1981200" y="1219200"/>
            <a:ext cx="8178800" cy="4591050"/>
          </a:xfrm>
        </p:spPr>
        <p:txBody>
          <a:bodyPr/>
          <a:lstStyle/>
          <a:p>
            <a:pPr eaLnBrk="1" hangingPunct="1"/>
            <a:r>
              <a:rPr lang="en-US" dirty="0" smtClean="0"/>
              <a:t>For a liquid to become a gas it must overcome the </a:t>
            </a:r>
            <a:r>
              <a:rPr lang="en-US" smtClean="0"/>
              <a:t>intermolecular force(s) </a:t>
            </a:r>
            <a:r>
              <a:rPr lang="en-US" dirty="0" smtClean="0"/>
              <a:t>that are holding the particles together.</a:t>
            </a:r>
          </a:p>
          <a:p>
            <a:pPr eaLnBrk="1" hangingPunct="1"/>
            <a:r>
              <a:rPr lang="en-US" dirty="0" smtClean="0"/>
              <a:t>The stronger the intermolecular force(s) the greater the attraction between the molecules so it requires more energy to break the particles apart.</a:t>
            </a:r>
          </a:p>
          <a:p>
            <a:pPr eaLnBrk="1" hangingPunct="1"/>
            <a:r>
              <a:rPr lang="en-US" dirty="0" smtClean="0"/>
              <a:t>Stronger intermolecular forces result in a higher boiling point.</a:t>
            </a:r>
          </a:p>
        </p:txBody>
      </p:sp>
    </p:spTree>
    <p:extLst>
      <p:ext uri="{BB962C8B-B14F-4D97-AF65-F5344CB8AC3E}">
        <p14:creationId xmlns:p14="http://schemas.microsoft.com/office/powerpoint/2010/main" val="22335432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Boiling </a:t>
            </a:r>
            <a:r>
              <a:rPr lang="en-US" sz="4400" dirty="0"/>
              <a:t>Points (</a:t>
            </a:r>
            <a:r>
              <a:rPr lang="en-US" sz="4400" dirty="0" err="1"/>
              <a:t>cont</a:t>
            </a:r>
            <a:r>
              <a:rPr lang="en-US" sz="4400" dirty="0"/>
              <a:t>)</a:t>
            </a:r>
            <a:endParaRPr lang="en-US" dirty="0"/>
          </a:p>
        </p:txBody>
      </p:sp>
      <p:sp>
        <p:nvSpPr>
          <p:cNvPr id="3" name="Content Placeholder 2"/>
          <p:cNvSpPr>
            <a:spLocks noGrp="1"/>
          </p:cNvSpPr>
          <p:nvPr>
            <p:ph idx="1"/>
          </p:nvPr>
        </p:nvSpPr>
        <p:spPr/>
        <p:txBody>
          <a:bodyPr/>
          <a:lstStyle/>
          <a:p>
            <a:pPr eaLnBrk="1" hangingPunct="1"/>
            <a:r>
              <a:rPr lang="en-US" dirty="0"/>
              <a:t>Compare the following H</a:t>
            </a:r>
            <a:r>
              <a:rPr lang="en-US" baseline="-25000" dirty="0"/>
              <a:t>2</a:t>
            </a:r>
            <a:r>
              <a:rPr lang="en-US" dirty="0"/>
              <a:t>O boiling point is 100</a:t>
            </a:r>
            <a:r>
              <a:rPr lang="en-US" dirty="0">
                <a:cs typeface="Arial" charset="0"/>
              </a:rPr>
              <a:t>°C and H</a:t>
            </a:r>
            <a:r>
              <a:rPr lang="en-US" baseline="-25000" dirty="0">
                <a:cs typeface="Arial" charset="0"/>
              </a:rPr>
              <a:t>2</a:t>
            </a:r>
            <a:r>
              <a:rPr lang="en-US" dirty="0">
                <a:cs typeface="Arial" charset="0"/>
              </a:rPr>
              <a:t>S is -60.3°C</a:t>
            </a:r>
          </a:p>
          <a:p>
            <a:pPr eaLnBrk="1" hangingPunct="1"/>
            <a:r>
              <a:rPr lang="en-US" dirty="0">
                <a:cs typeface="Arial" charset="0"/>
              </a:rPr>
              <a:t>Why is there such a big difference?</a:t>
            </a:r>
          </a:p>
          <a:p>
            <a:pPr eaLnBrk="1" hangingPunct="1"/>
            <a:r>
              <a:rPr lang="en-US" dirty="0" smtClean="0">
                <a:cs typeface="Arial" charset="0"/>
              </a:rPr>
              <a:t>The greater intermolecular forces from water having hydrogen bonding results in a higher boiling point.</a:t>
            </a:r>
            <a:endParaRPr lang="en-US" dirty="0">
              <a:cs typeface="Arial" charset="0"/>
            </a:endParaRPr>
          </a:p>
          <a:p>
            <a:pPr eaLnBrk="1" hangingPunct="1"/>
            <a:r>
              <a:rPr lang="en-US" dirty="0" smtClean="0">
                <a:cs typeface="Arial" charset="0"/>
              </a:rPr>
              <a:t>Which </a:t>
            </a:r>
            <a:r>
              <a:rPr lang="en-US" dirty="0">
                <a:cs typeface="Arial" charset="0"/>
              </a:rPr>
              <a:t>would have a higher boiling point: </a:t>
            </a:r>
            <a:r>
              <a:rPr lang="en-US" dirty="0" smtClean="0"/>
              <a:t>CH</a:t>
            </a:r>
            <a:r>
              <a:rPr lang="en-US" baseline="-25000" dirty="0" smtClean="0"/>
              <a:t>2</a:t>
            </a:r>
            <a:r>
              <a:rPr lang="en-US" dirty="0" smtClean="0"/>
              <a:t>O </a:t>
            </a:r>
            <a:r>
              <a:rPr lang="en-US" dirty="0" smtClean="0">
                <a:cs typeface="Arial" charset="0"/>
              </a:rPr>
              <a:t>or </a:t>
            </a:r>
            <a:r>
              <a:rPr lang="en-US" dirty="0" smtClean="0"/>
              <a:t>BH</a:t>
            </a:r>
            <a:r>
              <a:rPr lang="en-US" baseline="-25000" dirty="0" smtClean="0"/>
              <a:t>3</a:t>
            </a:r>
            <a:r>
              <a:rPr lang="en-US" dirty="0" smtClean="0">
                <a:cs typeface="Arial" charset="0"/>
              </a:rPr>
              <a:t>?</a:t>
            </a:r>
            <a:endParaRPr lang="en-US" dirty="0"/>
          </a:p>
          <a:p>
            <a:endParaRPr lang="en-US" dirty="0"/>
          </a:p>
        </p:txBody>
      </p:sp>
    </p:spTree>
    <p:extLst>
      <p:ext uri="{BB962C8B-B14F-4D97-AF65-F5344CB8AC3E}">
        <p14:creationId xmlns:p14="http://schemas.microsoft.com/office/powerpoint/2010/main" val="13507728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a:t>
            </a:r>
            <a:endParaRPr lang="en-US" dirty="0"/>
          </a:p>
        </p:txBody>
      </p:sp>
      <p:sp>
        <p:nvSpPr>
          <p:cNvPr id="3" name="Content Placeholder 2"/>
          <p:cNvSpPr>
            <a:spLocks noGrp="1"/>
          </p:cNvSpPr>
          <p:nvPr>
            <p:ph idx="1"/>
          </p:nvPr>
        </p:nvSpPr>
        <p:spPr/>
        <p:txBody>
          <a:bodyPr/>
          <a:lstStyle/>
          <a:p>
            <a:r>
              <a:rPr lang="en-US" dirty="0" smtClean="0"/>
              <a:t>Substances will only be soluble or miscible when they have similar intermolecular forces</a:t>
            </a:r>
          </a:p>
          <a:p>
            <a:r>
              <a:rPr lang="en-US" dirty="0"/>
              <a:t>Oil </a:t>
            </a:r>
            <a:r>
              <a:rPr lang="en-US" dirty="0" smtClean="0"/>
              <a:t>and water do not mix because oil only </a:t>
            </a:r>
            <a:r>
              <a:rPr lang="en-US" dirty="0"/>
              <a:t>has dispersion forces while water has </a:t>
            </a:r>
            <a:r>
              <a:rPr lang="en-US" dirty="0" smtClean="0"/>
              <a:t>all </a:t>
            </a:r>
            <a:r>
              <a:rPr lang="en-US" smtClean="0"/>
              <a:t>three forces so </a:t>
            </a:r>
            <a:r>
              <a:rPr lang="en-US" dirty="0" smtClean="0"/>
              <a:t>the water is more attracted to itself than it is to the oil.</a:t>
            </a:r>
          </a:p>
        </p:txBody>
      </p:sp>
    </p:spTree>
    <p:extLst>
      <p:ext uri="{BB962C8B-B14F-4D97-AF65-F5344CB8AC3E}">
        <p14:creationId xmlns:p14="http://schemas.microsoft.com/office/powerpoint/2010/main" val="23133260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3800" dirty="0"/>
              <a:t>Density of ice vs water</a:t>
            </a:r>
          </a:p>
        </p:txBody>
      </p:sp>
      <p:sp>
        <p:nvSpPr>
          <p:cNvPr id="109571" name="Rectangle 6"/>
          <p:cNvSpPr>
            <a:spLocks noGrp="1" noChangeArrowheads="1"/>
          </p:cNvSpPr>
          <p:nvPr>
            <p:ph type="body" idx="1"/>
          </p:nvPr>
        </p:nvSpPr>
        <p:spPr>
          <a:xfrm>
            <a:off x="1981200" y="1066801"/>
            <a:ext cx="8229600" cy="4530725"/>
          </a:xfrm>
        </p:spPr>
        <p:txBody>
          <a:bodyPr/>
          <a:lstStyle/>
          <a:p>
            <a:pPr eaLnBrk="1" hangingPunct="1"/>
            <a:r>
              <a:rPr lang="en-US" dirty="0" smtClean="0"/>
              <a:t>When water freezes it makes a honeycomb pattern which causes the water molecules to spread out because of hydrogen bonding.</a:t>
            </a:r>
          </a:p>
          <a:p>
            <a:pPr eaLnBrk="1" hangingPunct="1"/>
            <a:r>
              <a:rPr lang="en-US" dirty="0" smtClean="0"/>
              <a:t>This is the reason why ice is less </a:t>
            </a:r>
            <a:r>
              <a:rPr lang="en-US" smtClean="0"/>
              <a:t>dense than </a:t>
            </a:r>
            <a:r>
              <a:rPr lang="en-US" dirty="0" smtClean="0"/>
              <a:t>water</a:t>
            </a:r>
          </a:p>
        </p:txBody>
      </p:sp>
      <p:pic>
        <p:nvPicPr>
          <p:cNvPr id="109572" name="Picture 5"/>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981200" y="3492500"/>
            <a:ext cx="8229600" cy="3213100"/>
          </a:xfrm>
          <a:noFill/>
        </p:spPr>
      </p:pic>
    </p:spTree>
    <p:extLst>
      <p:ext uri="{BB962C8B-B14F-4D97-AF65-F5344CB8AC3E}">
        <p14:creationId xmlns:p14="http://schemas.microsoft.com/office/powerpoint/2010/main" val="14178257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1000" fill="hold"/>
                                        <p:tgtEl>
                                          <p:spTgt spid="109570"/>
                                        </p:tgtEl>
                                        <p:attrNameLst>
                                          <p:attrName>ppt_x</p:attrName>
                                        </p:attrNameLst>
                                      </p:cBhvr>
                                      <p:tavLst>
                                        <p:tav tm="0">
                                          <p:val>
                                            <p:strVal val="#ppt_x-.2"/>
                                          </p:val>
                                        </p:tav>
                                        <p:tav tm="100000">
                                          <p:val>
                                            <p:strVal val="#ppt_x"/>
                                          </p:val>
                                        </p:tav>
                                      </p:tavLst>
                                    </p:anim>
                                    <p:anim calcmode="lin" valueType="num">
                                      <p:cBhvr>
                                        <p:cTn id="8" dur="1000" fill="hold"/>
                                        <p:tgtEl>
                                          <p:spTgt spid="1095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5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9571">
                                            <p:txEl>
                                              <p:pRg st="0" end="0"/>
                                            </p:txEl>
                                          </p:spTgt>
                                        </p:tgtEl>
                                        <p:attrNameLst>
                                          <p:attrName>style.visibility</p:attrName>
                                        </p:attrNameLst>
                                      </p:cBhvr>
                                      <p:to>
                                        <p:strVal val="visible"/>
                                      </p:to>
                                    </p:set>
                                    <p:animEffect transition="in" filter="fade">
                                      <p:cBhvr>
                                        <p:cTn id="14" dur="500"/>
                                        <p:tgtEl>
                                          <p:spTgt spid="109571">
                                            <p:txEl>
                                              <p:pRg st="0" end="0"/>
                                            </p:txEl>
                                          </p:spTgt>
                                        </p:tgtEl>
                                      </p:cBhvr>
                                    </p:animEffect>
                                    <p:anim calcmode="lin" valueType="num">
                                      <p:cBhvr>
                                        <p:cTn id="15"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95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9571">
                                            <p:txEl>
                                              <p:pRg st="1" end="1"/>
                                            </p:txEl>
                                          </p:spTgt>
                                        </p:tgtEl>
                                        <p:attrNameLst>
                                          <p:attrName>style.visibility</p:attrName>
                                        </p:attrNameLst>
                                      </p:cBhvr>
                                      <p:to>
                                        <p:strVal val="visible"/>
                                      </p:to>
                                    </p:set>
                                    <p:animEffect transition="in" filter="fade">
                                      <p:cBhvr>
                                        <p:cTn id="21" dur="500"/>
                                        <p:tgtEl>
                                          <p:spTgt spid="109571">
                                            <p:txEl>
                                              <p:pRg st="1" end="1"/>
                                            </p:txEl>
                                          </p:spTgt>
                                        </p:tgtEl>
                                      </p:cBhvr>
                                    </p:animEffect>
                                    <p:anim calcmode="lin" valueType="num">
                                      <p:cBhvr>
                                        <p:cTn id="22"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95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nodeType="clickEffect">
                                  <p:stCondLst>
                                    <p:cond delay="0"/>
                                  </p:stCondLst>
                                  <p:childTnLst>
                                    <p:set>
                                      <p:cBhvr>
                                        <p:cTn id="27" dur="1" fill="hold">
                                          <p:stCondLst>
                                            <p:cond delay="0"/>
                                          </p:stCondLst>
                                        </p:cTn>
                                        <p:tgtEl>
                                          <p:spTgt spid="109572"/>
                                        </p:tgtEl>
                                        <p:attrNameLst>
                                          <p:attrName>style.visibility</p:attrName>
                                        </p:attrNameLst>
                                      </p:cBhvr>
                                      <p:to>
                                        <p:strVal val="visible"/>
                                      </p:to>
                                    </p:set>
                                    <p:animEffect transition="in" filter="fade">
                                      <p:cBhvr>
                                        <p:cTn id="28" dur="500"/>
                                        <p:tgtEl>
                                          <p:spTgt spid="109572"/>
                                        </p:tgtEl>
                                      </p:cBhvr>
                                    </p:animEffect>
                                    <p:anim calcmode="lin" valueType="num">
                                      <p:cBhvr>
                                        <p:cTn id="29" dur="500" fill="hold"/>
                                        <p:tgtEl>
                                          <p:spTgt spid="109572"/>
                                        </p:tgtEl>
                                        <p:attrNameLst>
                                          <p:attrName>ppt_x</p:attrName>
                                        </p:attrNameLst>
                                      </p:cBhvr>
                                      <p:tavLst>
                                        <p:tav tm="0">
                                          <p:val>
                                            <p:strVal val="#ppt_x"/>
                                          </p:val>
                                        </p:tav>
                                        <p:tav tm="100000">
                                          <p:val>
                                            <p:strVal val="#ppt_x"/>
                                          </p:val>
                                        </p:tav>
                                      </p:tavLst>
                                    </p:anim>
                                    <p:anim calcmode="lin" valueType="num">
                                      <p:cBhvr>
                                        <p:cTn id="30" dur="500" fill="hold"/>
                                        <p:tgtEl>
                                          <p:spTgt spid="109572"/>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Surface Tension</a:t>
            </a:r>
            <a:endParaRPr lang="en-US" dirty="0"/>
          </a:p>
        </p:txBody>
      </p:sp>
      <p:sp>
        <p:nvSpPr>
          <p:cNvPr id="5" name="Text Placeholder 4"/>
          <p:cNvSpPr>
            <a:spLocks noGrp="1"/>
          </p:cNvSpPr>
          <p:nvPr>
            <p:ph type="body" sz="half" idx="1"/>
          </p:nvPr>
        </p:nvSpPr>
        <p:spPr/>
        <p:txBody>
          <a:bodyPr/>
          <a:lstStyle/>
          <a:p>
            <a:r>
              <a:rPr lang="en-US" b="1" dirty="0"/>
              <a:t>Surface tension </a:t>
            </a:r>
            <a:r>
              <a:rPr lang="en-US" dirty="0"/>
              <a:t>is the inward force, or pull, that tends to minimize the surface area of a liquid</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98803" y="3505201"/>
            <a:ext cx="3394395" cy="2625725"/>
          </a:xfrm>
          <a:prstGeom prst="rect">
            <a:avLst/>
          </a:prstGeom>
        </p:spPr>
      </p:pic>
    </p:spTree>
    <p:extLst>
      <p:ext uri="{BB962C8B-B14F-4D97-AF65-F5344CB8AC3E}">
        <p14:creationId xmlns:p14="http://schemas.microsoft.com/office/powerpoint/2010/main" val="1055560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Surface Tension (</a:t>
            </a:r>
            <a:r>
              <a:rPr lang="en-US" dirty="0" err="1"/>
              <a:t>cont</a:t>
            </a:r>
            <a:r>
              <a:rPr lang="en-US" dirty="0"/>
              <a:t>)</a:t>
            </a:r>
          </a:p>
        </p:txBody>
      </p:sp>
      <p:sp>
        <p:nvSpPr>
          <p:cNvPr id="6" name="Content Placeholder 5"/>
          <p:cNvSpPr>
            <a:spLocks noGrp="1"/>
          </p:cNvSpPr>
          <p:nvPr>
            <p:ph idx="1"/>
          </p:nvPr>
        </p:nvSpPr>
        <p:spPr/>
        <p:txBody>
          <a:bodyPr/>
          <a:lstStyle/>
          <a:p>
            <a:pPr marL="0" indent="0" defTabSz="628650" eaLnBrk="1" hangingPunct="1">
              <a:tabLst>
                <a:tab pos="974725" algn="l"/>
                <a:tab pos="1198563" algn="l"/>
              </a:tabLst>
            </a:pPr>
            <a:r>
              <a:rPr lang="en-US" dirty="0"/>
              <a:t>Water’s surface tension is higher than most liquids due to its strong attraction to itself from hydrogen bonding.</a:t>
            </a:r>
          </a:p>
          <a:p>
            <a:pPr marL="0" indent="0" defTabSz="628650" eaLnBrk="1" hangingPunct="1">
              <a:tabLst>
                <a:tab pos="974725" algn="l"/>
                <a:tab pos="1198563" algn="l"/>
              </a:tabLst>
            </a:pPr>
            <a:r>
              <a:rPr lang="en-US" dirty="0"/>
              <a:t>Surface tension is why belly flops hurt and if you hit water from a great enough height it is like hitting concrete.</a:t>
            </a:r>
          </a:p>
          <a:p>
            <a:endParaRPr lang="en-US" dirty="0"/>
          </a:p>
        </p:txBody>
      </p:sp>
    </p:spTree>
    <p:extLst>
      <p:ext uri="{BB962C8B-B14F-4D97-AF65-F5344CB8AC3E}">
        <p14:creationId xmlns:p14="http://schemas.microsoft.com/office/powerpoint/2010/main" val="12114422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t>Surface Tension (</a:t>
            </a:r>
            <a:r>
              <a:rPr lang="en-US" dirty="0" err="1" smtClean="0"/>
              <a:t>cont</a:t>
            </a:r>
            <a:r>
              <a:rPr lang="en-US" dirty="0" smtClean="0"/>
              <a:t>)</a:t>
            </a:r>
          </a:p>
        </p:txBody>
      </p:sp>
      <p:sp>
        <p:nvSpPr>
          <p:cNvPr id="108547" name="Rectangle 3"/>
          <p:cNvSpPr>
            <a:spLocks noGrp="1" noChangeArrowheads="1"/>
          </p:cNvSpPr>
          <p:nvPr>
            <p:ph type="body" idx="1"/>
          </p:nvPr>
        </p:nvSpPr>
        <p:spPr/>
        <p:txBody>
          <a:bodyPr/>
          <a:lstStyle/>
          <a:p>
            <a:pPr marL="0" indent="0" defTabSz="628650" eaLnBrk="1" hangingPunct="1">
              <a:tabLst>
                <a:tab pos="974725" algn="l"/>
                <a:tab pos="1198563" algn="l"/>
              </a:tabLst>
            </a:pPr>
            <a:r>
              <a:rPr lang="en-US" dirty="0" smtClean="0"/>
              <a:t>Surface tension makes it possible for this water strider to walk on water.</a:t>
            </a:r>
          </a:p>
          <a:p>
            <a:pPr marL="0" indent="0" defTabSz="628650" eaLnBrk="1" hangingPunct="1">
              <a:tabLst>
                <a:tab pos="974725" algn="l"/>
                <a:tab pos="1198563" algn="l"/>
              </a:tabLst>
            </a:pPr>
            <a:endParaRPr lang="en-US" dirty="0" smtClean="0"/>
          </a:p>
        </p:txBody>
      </p:sp>
      <p:pic>
        <p:nvPicPr>
          <p:cNvPr id="1085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76200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05622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Adhesive and Cohesive Forces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3200" dirty="0"/>
              <a:t>Water has strong adhesive and cohesive forces because of </a:t>
            </a:r>
            <a:r>
              <a:rPr lang="en-US" sz="3200"/>
              <a:t>its hydrogen bonding</a:t>
            </a:r>
            <a:endParaRPr lang="en-US" sz="3200" dirty="0"/>
          </a:p>
          <a:p>
            <a:pPr eaLnBrk="1" hangingPunct="1">
              <a:lnSpc>
                <a:spcPct val="90000"/>
              </a:lnSpc>
            </a:pPr>
            <a:r>
              <a:rPr lang="en-US" sz="3200" dirty="0"/>
              <a:t>Cohesive </a:t>
            </a:r>
            <a:r>
              <a:rPr lang="en-US" sz="3200" dirty="0"/>
              <a:t>force is the attraction between all the water molecules.</a:t>
            </a:r>
          </a:p>
          <a:p>
            <a:pPr eaLnBrk="1" hangingPunct="1">
              <a:lnSpc>
                <a:spcPct val="90000"/>
              </a:lnSpc>
            </a:pPr>
            <a:r>
              <a:rPr lang="en-US" sz="3200" dirty="0"/>
              <a:t>Adhesive force is the attraction between the water molecules and </a:t>
            </a:r>
            <a:r>
              <a:rPr lang="en-US" sz="3200" dirty="0"/>
              <a:t>other substances.</a:t>
            </a:r>
            <a:endParaRPr lang="en-US" sz="3200" dirty="0"/>
          </a:p>
          <a:p>
            <a:endParaRPr lang="en-US" dirty="0"/>
          </a:p>
        </p:txBody>
      </p:sp>
    </p:spTree>
    <p:extLst>
      <p:ext uri="{BB962C8B-B14F-4D97-AF65-F5344CB8AC3E}">
        <p14:creationId xmlns:p14="http://schemas.microsoft.com/office/powerpoint/2010/main" val="4969985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5.3 Intermolecular Forces and Water</a:t>
            </a:r>
            <a:br>
              <a:rPr lang="en-US" dirty="0" smtClean="0"/>
            </a:br>
            <a:r>
              <a:rPr lang="en-US" dirty="0" err="1" smtClean="0"/>
              <a:t>Obj</a:t>
            </a:r>
            <a:r>
              <a:rPr lang="en-US" dirty="0" smtClean="0"/>
              <a:t> 3 and 4</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269444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Capillary action</a:t>
            </a:r>
          </a:p>
        </p:txBody>
      </p:sp>
      <p:sp>
        <p:nvSpPr>
          <p:cNvPr id="109571" name="Rectangle 3"/>
          <p:cNvSpPr>
            <a:spLocks noGrp="1" noChangeArrowheads="1"/>
          </p:cNvSpPr>
          <p:nvPr>
            <p:ph type="body" sz="half" idx="1"/>
          </p:nvPr>
        </p:nvSpPr>
        <p:spPr>
          <a:xfrm>
            <a:off x="1981200" y="1600200"/>
            <a:ext cx="4343400" cy="4953000"/>
          </a:xfrm>
        </p:spPr>
        <p:txBody>
          <a:bodyPr/>
          <a:lstStyle/>
          <a:p>
            <a:pPr eaLnBrk="1" hangingPunct="1">
              <a:lnSpc>
                <a:spcPct val="90000"/>
              </a:lnSpc>
            </a:pPr>
            <a:r>
              <a:rPr lang="en-US" sz="2400" dirty="0"/>
              <a:t>Water can “climb” up thin tubes or porous surfaces because the adhesive force is stronger than the cohesive force which allows the water molecules to pull each other up a surface</a:t>
            </a:r>
          </a:p>
        </p:txBody>
      </p:sp>
      <p:pic>
        <p:nvPicPr>
          <p:cNvPr id="10957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05601" y="3962400"/>
            <a:ext cx="3154363" cy="2667000"/>
          </a:xfrm>
        </p:spPr>
      </p:pic>
      <p:pic>
        <p:nvPicPr>
          <p:cNvPr id="1095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304801"/>
            <a:ext cx="23590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5075" y="3928725"/>
            <a:ext cx="3965177" cy="2734351"/>
          </a:xfrm>
          <a:prstGeom prst="rect">
            <a:avLst/>
          </a:prstGeom>
          <a:solidFill>
            <a:schemeClr val="bg1"/>
          </a:solidFill>
        </p:spPr>
      </p:pic>
    </p:spTree>
    <p:extLst>
      <p:ext uri="{BB962C8B-B14F-4D97-AF65-F5344CB8AC3E}">
        <p14:creationId xmlns:p14="http://schemas.microsoft.com/office/powerpoint/2010/main" val="2296461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1000" fill="hold"/>
                                        <p:tgtEl>
                                          <p:spTgt spid="109570"/>
                                        </p:tgtEl>
                                        <p:attrNameLst>
                                          <p:attrName>ppt_x</p:attrName>
                                        </p:attrNameLst>
                                      </p:cBhvr>
                                      <p:tavLst>
                                        <p:tav tm="0">
                                          <p:val>
                                            <p:strVal val="#ppt_x-.2"/>
                                          </p:val>
                                        </p:tav>
                                        <p:tav tm="100000">
                                          <p:val>
                                            <p:strVal val="#ppt_x"/>
                                          </p:val>
                                        </p:tav>
                                      </p:tavLst>
                                    </p:anim>
                                    <p:anim calcmode="lin" valueType="num">
                                      <p:cBhvr>
                                        <p:cTn id="8" dur="1000" fill="hold"/>
                                        <p:tgtEl>
                                          <p:spTgt spid="1095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57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9571">
                                            <p:txEl>
                                              <p:pRg st="0" end="0"/>
                                            </p:txEl>
                                          </p:spTgt>
                                        </p:tgtEl>
                                        <p:attrNameLst>
                                          <p:attrName>style.visibility</p:attrName>
                                        </p:attrNameLst>
                                      </p:cBhvr>
                                      <p:to>
                                        <p:strVal val="visible"/>
                                      </p:to>
                                    </p:set>
                                    <p:animEffect transition="in" filter="fade">
                                      <p:cBhvr>
                                        <p:cTn id="14" dur="500"/>
                                        <p:tgtEl>
                                          <p:spTgt spid="109571">
                                            <p:txEl>
                                              <p:pRg st="0" end="0"/>
                                            </p:txEl>
                                          </p:spTgt>
                                        </p:tgtEl>
                                      </p:cBhvr>
                                    </p:animEffect>
                                    <p:anim calcmode="lin" valueType="num">
                                      <p:cBhvr>
                                        <p:cTn id="15"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9571">
                                            <p:txEl>
                                              <p:pRg st="0" end="0"/>
                                            </p:txEl>
                                          </p:spTgt>
                                        </p:tgtEl>
                                        <p:attrNameLst>
                                          <p:attrName>ppt_y</p:attrName>
                                        </p:attrNameLst>
                                      </p:cBhvr>
                                      <p:tavLst>
                                        <p:tav tm="0">
                                          <p:val>
                                            <p:strVal val="#ppt_y+.05"/>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9572"/>
                                        </p:tgtEl>
                                        <p:attrNameLst>
                                          <p:attrName>style.visibility</p:attrName>
                                        </p:attrNameLst>
                                      </p:cBhvr>
                                      <p:to>
                                        <p:strVal val="visible"/>
                                      </p:to>
                                    </p:set>
                                    <p:animEffect transition="in" filter="fade">
                                      <p:cBhvr>
                                        <p:cTn id="22" dur="500"/>
                                        <p:tgtEl>
                                          <p:spTgt spid="109572"/>
                                        </p:tgtEl>
                                      </p:cBhvr>
                                    </p:animEffect>
                                  </p:childTnLst>
                                </p:cTn>
                              </p:par>
                              <p:par>
                                <p:cTn id="23" presetID="10" presetClass="entr" presetSubtype="0" fill="hold" nodeType="withEffect">
                                  <p:stCondLst>
                                    <p:cond delay="0"/>
                                  </p:stCondLst>
                                  <p:childTnLst>
                                    <p:set>
                                      <p:cBhvr>
                                        <p:cTn id="24" dur="1" fill="hold">
                                          <p:stCondLst>
                                            <p:cond delay="0"/>
                                          </p:stCondLst>
                                        </p:cTn>
                                        <p:tgtEl>
                                          <p:spTgt spid="109573"/>
                                        </p:tgtEl>
                                        <p:attrNameLst>
                                          <p:attrName>style.visibility</p:attrName>
                                        </p:attrNameLst>
                                      </p:cBhvr>
                                      <p:to>
                                        <p:strVal val="visible"/>
                                      </p:to>
                                    </p:set>
                                    <p:animEffect transition="in" filter="fade">
                                      <p:cBhvr>
                                        <p:cTn id="25"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Essential Questions</a:t>
            </a:r>
          </a:p>
        </p:txBody>
      </p:sp>
      <p:sp>
        <p:nvSpPr>
          <p:cNvPr id="111619" name="Rectangle 3"/>
          <p:cNvSpPr>
            <a:spLocks noGrp="1" noChangeArrowheads="1"/>
          </p:cNvSpPr>
          <p:nvPr>
            <p:ph type="body" idx="1"/>
          </p:nvPr>
        </p:nvSpPr>
        <p:spPr/>
        <p:txBody>
          <a:bodyPr/>
          <a:lstStyle/>
          <a:p>
            <a:pPr eaLnBrk="1" hangingPunct="1"/>
            <a:r>
              <a:rPr lang="en-US" dirty="0"/>
              <a:t>What are the different intermolecular forces?</a:t>
            </a:r>
          </a:p>
          <a:p>
            <a:pPr eaLnBrk="1" hangingPunct="1"/>
            <a:r>
              <a:rPr lang="en-US" dirty="0"/>
              <a:t>How can you determine the type of intermolecular forces a molecule will have?</a:t>
            </a:r>
          </a:p>
          <a:p>
            <a:pPr eaLnBrk="1" hangingPunct="1"/>
            <a:r>
              <a:rPr lang="en-US" dirty="0"/>
              <a:t>How do the strengths of intermolecular forces compare?</a:t>
            </a:r>
          </a:p>
          <a:p>
            <a:pPr eaLnBrk="1" hangingPunct="1"/>
            <a:r>
              <a:rPr lang="en-US" dirty="0"/>
              <a:t>How does the type of force affect boiling/freezing points?</a:t>
            </a:r>
          </a:p>
          <a:p>
            <a:pPr eaLnBrk="1" hangingPunct="1"/>
            <a:r>
              <a:rPr lang="en-US" dirty="0"/>
              <a:t>What are the special properties of water and why does it have those properties?</a:t>
            </a:r>
          </a:p>
        </p:txBody>
      </p:sp>
    </p:spTree>
    <p:extLst>
      <p:ext uri="{BB962C8B-B14F-4D97-AF65-F5344CB8AC3E}">
        <p14:creationId xmlns:p14="http://schemas.microsoft.com/office/powerpoint/2010/main" val="22222782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dirty="0" smtClean="0"/>
              <a:t>5.3 Tracked Assignment</a:t>
            </a:r>
          </a:p>
        </p:txBody>
      </p:sp>
      <p:sp>
        <p:nvSpPr>
          <p:cNvPr id="153603" name="Rectangle 3"/>
          <p:cNvSpPr>
            <a:spLocks noGrp="1" noChangeArrowheads="1"/>
          </p:cNvSpPr>
          <p:nvPr>
            <p:ph type="body" idx="1"/>
          </p:nvPr>
        </p:nvSpPr>
        <p:spPr/>
        <p:txBody>
          <a:bodyPr/>
          <a:lstStyle/>
          <a:p>
            <a:pPr eaLnBrk="1" hangingPunct="1"/>
            <a:r>
              <a:rPr lang="en-US" dirty="0" smtClean="0"/>
              <a:t>5.3 </a:t>
            </a:r>
            <a:r>
              <a:rPr lang="en-US" smtClean="0"/>
              <a:t>Tracked Worksheet</a:t>
            </a:r>
            <a:endParaRPr lang="en-US" dirty="0" smtClean="0"/>
          </a:p>
          <a:p>
            <a:pPr eaLnBrk="1" hangingPunct="1"/>
            <a:endParaRPr lang="en-US" dirty="0" smtClean="0"/>
          </a:p>
        </p:txBody>
      </p:sp>
    </p:spTree>
    <p:extLst>
      <p:ext uri="{BB962C8B-B14F-4D97-AF65-F5344CB8AC3E}">
        <p14:creationId xmlns:p14="http://schemas.microsoft.com/office/powerpoint/2010/main" val="3047120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p:cTn id="7" dur="1000" fill="hold"/>
                                        <p:tgtEl>
                                          <p:spTgt spid="153602"/>
                                        </p:tgtEl>
                                        <p:attrNameLst>
                                          <p:attrName>ppt_x</p:attrName>
                                        </p:attrNameLst>
                                      </p:cBhvr>
                                      <p:tavLst>
                                        <p:tav tm="0">
                                          <p:val>
                                            <p:strVal val="#ppt_x-.2"/>
                                          </p:val>
                                        </p:tav>
                                        <p:tav tm="100000">
                                          <p:val>
                                            <p:strVal val="#ppt_x"/>
                                          </p:val>
                                        </p:tav>
                                      </p:tavLst>
                                    </p:anim>
                                    <p:anim calcmode="lin" valueType="num">
                                      <p:cBhvr>
                                        <p:cTn id="8" dur="1000" fill="hold"/>
                                        <p:tgtEl>
                                          <p:spTgt spid="153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500"/>
                                        <p:tgtEl>
                                          <p:spTgt spid="153603">
                                            <p:txEl>
                                              <p:pRg st="0" end="0"/>
                                            </p:txEl>
                                          </p:spTgt>
                                        </p:tgtEl>
                                      </p:cBhvr>
                                    </p:animEffect>
                                    <p:anim calcmode="lin" valueType="num">
                                      <p:cBhvr>
                                        <p:cTn id="15"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0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pPr eaLnBrk="1" hangingPunct="1"/>
            <a:r>
              <a:rPr lang="en-US" dirty="0" smtClean="0"/>
              <a:t>What are the different intermolecular forces?</a:t>
            </a:r>
          </a:p>
          <a:p>
            <a:pPr eaLnBrk="1" hangingPunct="1"/>
            <a:r>
              <a:rPr lang="en-US" dirty="0" smtClean="0"/>
              <a:t>How can you determine the type of intermolecular forces a molecule will have?</a:t>
            </a:r>
          </a:p>
          <a:p>
            <a:pPr eaLnBrk="1" hangingPunct="1"/>
            <a:r>
              <a:rPr lang="en-US" dirty="0" smtClean="0"/>
              <a:t>How do the strengths of intermolecular forces compare?</a:t>
            </a:r>
          </a:p>
          <a:p>
            <a:pPr eaLnBrk="1" hangingPunct="1"/>
            <a:r>
              <a:rPr lang="en-US" dirty="0" smtClean="0"/>
              <a:t>How does the type of force affect boiling/freezing points?</a:t>
            </a:r>
          </a:p>
          <a:p>
            <a:pPr eaLnBrk="1" hangingPunct="1"/>
            <a:r>
              <a:rPr lang="en-US" dirty="0" smtClean="0"/>
              <a:t>What are the special properties of water and why does it have those properties?</a:t>
            </a:r>
          </a:p>
          <a:p>
            <a:endParaRPr lang="en-US" dirty="0"/>
          </a:p>
        </p:txBody>
      </p:sp>
    </p:spTree>
    <p:extLst>
      <p:ext uri="{BB962C8B-B14F-4D97-AF65-F5344CB8AC3E}">
        <p14:creationId xmlns:p14="http://schemas.microsoft.com/office/powerpoint/2010/main" val="10353015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800" dirty="0"/>
              <a:t>Intermolecular Forces vs. Intramolecular Forces</a:t>
            </a:r>
            <a:br>
              <a:rPr lang="en-US" sz="3800" dirty="0"/>
            </a:br>
            <a:endParaRPr lang="en-US" sz="3800" dirty="0"/>
          </a:p>
        </p:txBody>
      </p:sp>
      <p:sp>
        <p:nvSpPr>
          <p:cNvPr id="101379" name="Rectangle 3"/>
          <p:cNvSpPr>
            <a:spLocks noGrp="1" noChangeArrowheads="1"/>
          </p:cNvSpPr>
          <p:nvPr>
            <p:ph type="body" idx="1"/>
          </p:nvPr>
        </p:nvSpPr>
        <p:spPr>
          <a:xfrm>
            <a:off x="1981200" y="1524000"/>
            <a:ext cx="8178800" cy="4572000"/>
          </a:xfrm>
        </p:spPr>
        <p:txBody>
          <a:bodyPr/>
          <a:lstStyle/>
          <a:p>
            <a:pPr eaLnBrk="1" hangingPunct="1"/>
            <a:r>
              <a:rPr lang="en-US" u="sng" dirty="0" smtClean="0"/>
              <a:t>Intra</a:t>
            </a:r>
            <a:r>
              <a:rPr lang="en-US" dirty="0" smtClean="0"/>
              <a:t>molecular are atoms bonded together </a:t>
            </a:r>
            <a:r>
              <a:rPr lang="en-US" b="1" dirty="0" smtClean="0"/>
              <a:t>within</a:t>
            </a:r>
            <a:r>
              <a:rPr lang="en-US" dirty="0" smtClean="0"/>
              <a:t> a compound (Intra- means within)</a:t>
            </a:r>
          </a:p>
          <a:p>
            <a:pPr marL="742950" lvl="1" indent="-285750" eaLnBrk="1" hangingPunct="1"/>
            <a:r>
              <a:rPr lang="en-US" dirty="0" smtClean="0"/>
              <a:t>Examples are ionic, covalent and metallic</a:t>
            </a:r>
          </a:p>
          <a:p>
            <a:pPr eaLnBrk="1" hangingPunct="1"/>
            <a:r>
              <a:rPr lang="en-US" b="1" dirty="0" smtClean="0"/>
              <a:t>Inter</a:t>
            </a:r>
            <a:r>
              <a:rPr lang="en-US" dirty="0" smtClean="0"/>
              <a:t>molecular forces are </a:t>
            </a:r>
            <a:r>
              <a:rPr lang="en-US" b="1" dirty="0" smtClean="0"/>
              <a:t>between</a:t>
            </a:r>
            <a:r>
              <a:rPr lang="en-US" dirty="0" smtClean="0"/>
              <a:t> entire molecules (inter means between)</a:t>
            </a:r>
          </a:p>
          <a:p>
            <a:pPr marL="742950" lvl="1" indent="-285750" eaLnBrk="1" hangingPunct="1"/>
            <a:r>
              <a:rPr lang="en-US" dirty="0" smtClean="0"/>
              <a:t>Examples are hydrogen bonding, dipole-dipole and dispersion forces</a:t>
            </a:r>
          </a:p>
        </p:txBody>
      </p:sp>
    </p:spTree>
    <p:extLst>
      <p:ext uri="{BB962C8B-B14F-4D97-AF65-F5344CB8AC3E}">
        <p14:creationId xmlns:p14="http://schemas.microsoft.com/office/powerpoint/2010/main" val="22421141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Intermolecular Forces vs. Intramolecular </a:t>
            </a:r>
            <a:r>
              <a:rPr lang="en-US" sz="3800" dirty="0"/>
              <a:t>Forces (</a:t>
            </a:r>
            <a:r>
              <a:rPr lang="en-US" sz="3800" dirty="0" err="1"/>
              <a:t>cont</a:t>
            </a:r>
            <a:r>
              <a:rPr lang="en-US" sz="3800" dirty="0"/>
              <a:t>)</a:t>
            </a:r>
            <a:endParaRPr lang="en-US" sz="3800" dirty="0"/>
          </a:p>
        </p:txBody>
      </p:sp>
      <p:sp>
        <p:nvSpPr>
          <p:cNvPr id="3" name="Content Placeholder 2"/>
          <p:cNvSpPr>
            <a:spLocks noGrp="1"/>
          </p:cNvSpPr>
          <p:nvPr>
            <p:ph idx="1"/>
          </p:nvPr>
        </p:nvSpPr>
        <p:spPr/>
        <p:txBody>
          <a:bodyPr/>
          <a:lstStyle/>
          <a:p>
            <a:r>
              <a:rPr lang="en-US" dirty="0"/>
              <a:t>Intramolecular forces are </a:t>
            </a:r>
            <a:r>
              <a:rPr lang="en-US" b="1" u="sng" dirty="0"/>
              <a:t>stronger</a:t>
            </a:r>
            <a:r>
              <a:rPr lang="en-US" dirty="0"/>
              <a:t> than intermolecular forces because they </a:t>
            </a:r>
            <a:r>
              <a:rPr lang="en-US" dirty="0" smtClean="0"/>
              <a:t>involve </a:t>
            </a:r>
            <a:r>
              <a:rPr lang="en-US" dirty="0"/>
              <a:t>sharing/transfer of </a:t>
            </a:r>
            <a:r>
              <a:rPr lang="en-US" dirty="0" smtClean="0"/>
              <a:t>electrons </a:t>
            </a:r>
            <a:endParaRPr lang="en-US" dirty="0"/>
          </a:p>
          <a:p>
            <a:endParaRPr lang="en-US" dirty="0"/>
          </a:p>
        </p:txBody>
      </p:sp>
    </p:spTree>
    <p:extLst>
      <p:ext uri="{BB962C8B-B14F-4D97-AF65-F5344CB8AC3E}">
        <p14:creationId xmlns:p14="http://schemas.microsoft.com/office/powerpoint/2010/main" val="41362804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3800"/>
              <a:t>London Dispersion Forces</a:t>
            </a:r>
          </a:p>
        </p:txBody>
      </p:sp>
      <p:sp>
        <p:nvSpPr>
          <p:cNvPr id="102403" name="Rectangle 3"/>
          <p:cNvSpPr>
            <a:spLocks noGrp="1" noChangeArrowheads="1"/>
          </p:cNvSpPr>
          <p:nvPr>
            <p:ph type="body" sz="half" idx="1"/>
          </p:nvPr>
        </p:nvSpPr>
        <p:spPr>
          <a:xfrm>
            <a:off x="1981200" y="1600200"/>
            <a:ext cx="8229600" cy="2971800"/>
          </a:xfrm>
        </p:spPr>
        <p:txBody>
          <a:bodyPr/>
          <a:lstStyle/>
          <a:p>
            <a:pPr eaLnBrk="1" hangingPunct="1">
              <a:lnSpc>
                <a:spcPct val="90000"/>
              </a:lnSpc>
            </a:pPr>
            <a:r>
              <a:rPr lang="en-US" sz="2600" dirty="0"/>
              <a:t>London Dispersion Forces are forces from temporarily induced dipoles</a:t>
            </a:r>
          </a:p>
          <a:p>
            <a:pPr marL="742950" lvl="1" indent="-285750" eaLnBrk="1" hangingPunct="1">
              <a:lnSpc>
                <a:spcPct val="90000"/>
              </a:lnSpc>
            </a:pPr>
            <a:r>
              <a:rPr lang="en-US" sz="2200" dirty="0"/>
              <a:t>Induced means “forced”</a:t>
            </a:r>
          </a:p>
          <a:p>
            <a:pPr eaLnBrk="1" hangingPunct="1">
              <a:lnSpc>
                <a:spcPct val="90000"/>
              </a:lnSpc>
            </a:pPr>
            <a:r>
              <a:rPr lang="en-US" sz="2600" dirty="0"/>
              <a:t>Polar negative and positive ends of one molecule force a temporary dipole on another molecule by pushing and pulling electrons</a:t>
            </a:r>
          </a:p>
          <a:p>
            <a:pPr eaLnBrk="1" hangingPunct="1">
              <a:lnSpc>
                <a:spcPct val="90000"/>
              </a:lnSpc>
            </a:pPr>
            <a:r>
              <a:rPr lang="en-US" sz="2600" dirty="0"/>
              <a:t>It is the weakest intermolecular force and </a:t>
            </a:r>
            <a:r>
              <a:rPr lang="en-US" sz="2600" b="1" dirty="0"/>
              <a:t>all molecules</a:t>
            </a:r>
            <a:r>
              <a:rPr lang="en-US" sz="2600" dirty="0"/>
              <a:t> have it</a:t>
            </a:r>
          </a:p>
        </p:txBody>
      </p:sp>
      <p:grpSp>
        <p:nvGrpSpPr>
          <p:cNvPr id="102404" name="Group 4"/>
          <p:cNvGrpSpPr>
            <a:grpSpLocks/>
          </p:cNvGrpSpPr>
          <p:nvPr/>
        </p:nvGrpSpPr>
        <p:grpSpPr bwMode="auto">
          <a:xfrm>
            <a:off x="1981200" y="4876800"/>
            <a:ext cx="8337550" cy="1524000"/>
            <a:chOff x="240" y="2544"/>
            <a:chExt cx="5252" cy="960"/>
          </a:xfrm>
        </p:grpSpPr>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l="47208" b="24170"/>
            <a:stretch>
              <a:fillRect/>
            </a:stretch>
          </p:blipFill>
          <p:spPr bwMode="auto">
            <a:xfrm>
              <a:off x="3072" y="2544"/>
              <a:ext cx="242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p:cNvPicPr>
              <a:picLocks noChangeAspect="1" noChangeArrowheads="1"/>
            </p:cNvPicPr>
            <p:nvPr/>
          </p:nvPicPr>
          <p:blipFill>
            <a:blip r:embed="rId2">
              <a:extLst>
                <a:ext uri="{28A0092B-C50C-407E-A947-70E740481C1C}">
                  <a14:useLocalDpi xmlns:a14="http://schemas.microsoft.com/office/drawing/2010/main" val="0"/>
                </a:ext>
              </a:extLst>
            </a:blip>
            <a:srcRect r="52792" b="24170"/>
            <a:stretch>
              <a:fillRect/>
            </a:stretch>
          </p:blipFill>
          <p:spPr bwMode="auto">
            <a:xfrm>
              <a:off x="240" y="2544"/>
              <a:ext cx="216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AutoShape 7"/>
            <p:cNvSpPr>
              <a:spLocks noChangeArrowheads="1"/>
            </p:cNvSpPr>
            <p:nvPr/>
          </p:nvSpPr>
          <p:spPr bwMode="auto">
            <a:xfrm>
              <a:off x="2496" y="2976"/>
              <a:ext cx="576" cy="192"/>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144408567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Dipole-Dipole forces</a:t>
            </a:r>
          </a:p>
        </p:txBody>
      </p:sp>
      <p:sp>
        <p:nvSpPr>
          <p:cNvPr id="103427" name="Rectangle 3"/>
          <p:cNvSpPr>
            <a:spLocks noGrp="1" noChangeArrowheads="1"/>
          </p:cNvSpPr>
          <p:nvPr>
            <p:ph type="body" sz="half" idx="1"/>
          </p:nvPr>
        </p:nvSpPr>
        <p:spPr>
          <a:xfrm>
            <a:off x="1981200" y="847726"/>
            <a:ext cx="4038600" cy="5140325"/>
          </a:xfrm>
        </p:spPr>
        <p:txBody>
          <a:bodyPr/>
          <a:lstStyle/>
          <a:p>
            <a:pPr eaLnBrk="1" hangingPunct="1"/>
            <a:r>
              <a:rPr lang="en-US" sz="2600" dirty="0"/>
              <a:t>Recall: Polar molecules have partially positive end and partially negative end</a:t>
            </a:r>
          </a:p>
          <a:p>
            <a:pPr eaLnBrk="1" hangingPunct="1"/>
            <a:r>
              <a:rPr lang="en-US" sz="2600" dirty="0"/>
              <a:t>Positive ends of one molecule are attracted to negative ends of another molecule (like poles on a magnet)</a:t>
            </a:r>
          </a:p>
          <a:p>
            <a:pPr eaLnBrk="1" hangingPunct="1"/>
            <a:r>
              <a:rPr lang="en-US" sz="2600" dirty="0"/>
              <a:t>Stronger than London Dispersion Forces and </a:t>
            </a:r>
            <a:r>
              <a:rPr lang="en-US" sz="2600" b="1" dirty="0"/>
              <a:t>only for polar molecules</a:t>
            </a:r>
            <a:endParaRPr lang="en-US" sz="2600" dirty="0"/>
          </a:p>
        </p:txBody>
      </p:sp>
      <p:pic>
        <p:nvPicPr>
          <p:cNvPr id="1034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762405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Hydrogen bonding</a:t>
            </a:r>
          </a:p>
        </p:txBody>
      </p:sp>
      <p:sp>
        <p:nvSpPr>
          <p:cNvPr id="104451" name="Rectangle 3"/>
          <p:cNvSpPr>
            <a:spLocks noGrp="1" noChangeArrowheads="1"/>
          </p:cNvSpPr>
          <p:nvPr>
            <p:ph type="body" idx="1"/>
          </p:nvPr>
        </p:nvSpPr>
        <p:spPr/>
        <p:txBody>
          <a:bodyPr/>
          <a:lstStyle/>
          <a:p>
            <a:pPr eaLnBrk="1" hangingPunct="1">
              <a:lnSpc>
                <a:spcPct val="90000"/>
              </a:lnSpc>
            </a:pPr>
            <a:r>
              <a:rPr lang="en-US" dirty="0" smtClean="0"/>
              <a:t>A </a:t>
            </a:r>
            <a:r>
              <a:rPr lang="en-US" b="1" dirty="0" smtClean="0"/>
              <a:t>special type of attraction </a:t>
            </a:r>
            <a:r>
              <a:rPr lang="en-US" dirty="0" smtClean="0"/>
              <a:t>between molecules containing </a:t>
            </a:r>
            <a:r>
              <a:rPr lang="en-US" b="1" dirty="0" smtClean="0"/>
              <a:t>H bonded to F, N, or O</a:t>
            </a:r>
          </a:p>
          <a:p>
            <a:pPr eaLnBrk="1" hangingPunct="1">
              <a:lnSpc>
                <a:spcPct val="90000"/>
              </a:lnSpc>
            </a:pPr>
            <a:r>
              <a:rPr lang="en-US" dirty="0" smtClean="0"/>
              <a:t>Hydrogen of one molecule is attracted to Nitrogen, Oxygen, or Fluorine of another molecule</a:t>
            </a:r>
          </a:p>
          <a:p>
            <a:pPr eaLnBrk="1" hangingPunct="1">
              <a:lnSpc>
                <a:spcPct val="90000"/>
              </a:lnSpc>
            </a:pPr>
            <a:r>
              <a:rPr lang="en-US" dirty="0" smtClean="0"/>
              <a:t>It is NOT a covalent bond and is just a strong intermolecular force</a:t>
            </a:r>
          </a:p>
          <a:p>
            <a:pPr eaLnBrk="1" hangingPunct="1">
              <a:lnSpc>
                <a:spcPct val="90000"/>
              </a:lnSpc>
            </a:pPr>
            <a:r>
              <a:rPr lang="en-US" dirty="0" smtClean="0"/>
              <a:t>Strongest intermolecular force</a:t>
            </a:r>
          </a:p>
          <a:p>
            <a:pPr eaLnBrk="1" hangingPunct="1">
              <a:lnSpc>
                <a:spcPct val="90000"/>
              </a:lnSpc>
            </a:pPr>
            <a:r>
              <a:rPr lang="en-US" dirty="0" smtClean="0"/>
              <a:t>Water has strong hydrogen bonding</a:t>
            </a:r>
          </a:p>
        </p:txBody>
      </p:sp>
    </p:spTree>
    <p:extLst>
      <p:ext uri="{BB962C8B-B14F-4D97-AF65-F5344CB8AC3E}">
        <p14:creationId xmlns:p14="http://schemas.microsoft.com/office/powerpoint/2010/main" val="35859002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Hydrogen bonding in water</a:t>
            </a:r>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320886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Widescreen</PresentationFormat>
  <Paragraphs>90</Paragraphs>
  <Slides>22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Garamond</vt:lpstr>
      <vt:lpstr>Times New Roman</vt:lpstr>
      <vt:lpstr>Wingdings</vt:lpstr>
      <vt:lpstr>Office Theme</vt:lpstr>
      <vt:lpstr>Edge</vt:lpstr>
      <vt:lpstr>PowerPoint Presentation</vt:lpstr>
      <vt:lpstr>5.3 Intermolecular Forces and Water Obj 3 and 4</vt:lpstr>
      <vt:lpstr>Essential Questions</vt:lpstr>
      <vt:lpstr>Intermolecular Forces vs. Intramolecular Forces </vt:lpstr>
      <vt:lpstr>Intermolecular Forces vs. Intramolecular Forces (cont)</vt:lpstr>
      <vt:lpstr>London Dispersion Forces</vt:lpstr>
      <vt:lpstr>Dipole-Dipole forces</vt:lpstr>
      <vt:lpstr>Hydrogen bonding</vt:lpstr>
      <vt:lpstr>Hydrogen bonding in water</vt:lpstr>
      <vt:lpstr>Identifying Intermolecular Forces</vt:lpstr>
      <vt:lpstr>Identifying Intermolecular Forces (cont)</vt:lpstr>
      <vt:lpstr>Boiling Points</vt:lpstr>
      <vt:lpstr>Boiling Points (cont)</vt:lpstr>
      <vt:lpstr>Solubility</vt:lpstr>
      <vt:lpstr>Density of ice vs water</vt:lpstr>
      <vt:lpstr>Surface Tension</vt:lpstr>
      <vt:lpstr>Surface Tension (cont)</vt:lpstr>
      <vt:lpstr>Surface Tension (cont)</vt:lpstr>
      <vt:lpstr>Adhesive and Cohesive Forces</vt:lpstr>
      <vt:lpstr>Capillary action</vt:lpstr>
      <vt:lpstr>Essential Questions</vt:lpstr>
      <vt:lpstr>5.3 Tracked Assignment</vt:lpstr>
    </vt:vector>
  </TitlesOfParts>
  <Company>Canyons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Schow, Alison</dc:creator>
  <cp:lastModifiedBy>Schow, Alison</cp:lastModifiedBy>
  <cp:revision>1</cp:revision>
  <dcterms:created xsi:type="dcterms:W3CDTF">2020-01-23T14:38:20Z</dcterms:created>
  <dcterms:modified xsi:type="dcterms:W3CDTF">2020-01-23T14:38:41Z</dcterms:modified>
</cp:coreProperties>
</file>