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4691-3942-4506-B3A2-B23B17010F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62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E0A6-BDC6-40D5-8487-FF8D91B2F21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CB05A-3DF1-48FC-8390-83CF8D853CC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185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221-A813-452B-B314-1AE7E186DE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85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02A3D-B3C9-45A3-8FFE-5BBEC9693EB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6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8BA4-2580-4A72-ADD7-6BE935D6FD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7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69FDF-3744-468E-A98D-897C615AD3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7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DD90-7EB4-4787-B0C8-2E450D41C68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1FE2-EEB9-41A0-8E39-55BA3A0211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5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646D1-6604-4758-A500-6DF4D3473D4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6C2F3-6699-4147-AF94-92423158AA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4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0E67B-6CB9-40CB-859B-B3D865C617D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0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3D29-ABF1-4F39-B8F6-797924F06E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8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1C816-821B-4AB5-9D22-F7777CF3517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4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6.1 The Mole</a:t>
            </a:r>
            <a:br>
              <a:rPr lang="en-US" altLang="en-US" smtClean="0"/>
            </a:br>
            <a:r>
              <a:rPr lang="en-US" altLang="en-US" smtClean="0"/>
              <a:t>Obj 1 a-d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13497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mtClean="0"/>
              <a:t>Chemical Measurements (don’t need to write)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76400"/>
            <a:ext cx="7696200" cy="4876800"/>
          </a:xfrm>
        </p:spPr>
        <p:txBody>
          <a:bodyPr/>
          <a:lstStyle/>
          <a:p>
            <a:pPr eaLnBrk="1" hangingPunct="1"/>
            <a:r>
              <a:rPr lang="en-US" altLang="en-US" sz="2500"/>
              <a:t>Atoms have small mass (x10</a:t>
            </a:r>
            <a:r>
              <a:rPr lang="en-US" altLang="en-US" sz="2500" baseline="30000"/>
              <a:t>-23</a:t>
            </a:r>
            <a:r>
              <a:rPr lang="en-US" altLang="en-US" sz="2500"/>
              <a:t>g)</a:t>
            </a:r>
          </a:p>
          <a:p>
            <a:pPr eaLnBrk="1" hangingPunct="1"/>
            <a:r>
              <a:rPr lang="en-US" altLang="en-US" sz="2500"/>
              <a:t>Special unit to measure atomic mass</a:t>
            </a:r>
          </a:p>
          <a:p>
            <a:pPr lvl="1" eaLnBrk="1" hangingPunct="1"/>
            <a:r>
              <a:rPr lang="en-US" altLang="en-US" sz="2100"/>
              <a:t>ATOMIC MASS UNIT (amu)</a:t>
            </a:r>
          </a:p>
          <a:p>
            <a:pPr lvl="2" eaLnBrk="1" hangingPunct="1"/>
            <a:r>
              <a:rPr lang="en-US" altLang="en-US" sz="2000"/>
              <a:t>Based on carbon-12</a:t>
            </a:r>
          </a:p>
          <a:p>
            <a:pPr lvl="2" eaLnBrk="1" hangingPunct="1"/>
            <a:r>
              <a:rPr lang="en-US" altLang="en-US" sz="2000"/>
              <a:t> 1 amu = 1/12 carbon-12 atoms mass</a:t>
            </a:r>
          </a:p>
          <a:p>
            <a:pPr eaLnBrk="1" hangingPunct="1"/>
            <a:r>
              <a:rPr lang="en-US" altLang="en-US" sz="2700"/>
              <a:t>The mole is also designed around carbon-12 so that the number used for atomic mass and molar mass are the same</a:t>
            </a:r>
          </a:p>
        </p:txBody>
      </p:sp>
    </p:spTree>
    <p:extLst>
      <p:ext uri="{BB962C8B-B14F-4D97-AF65-F5344CB8AC3E}">
        <p14:creationId xmlns:p14="http://schemas.microsoft.com/office/powerpoint/2010/main" val="24063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Molar Mass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Molar mass is how much 1 mol of the substance weighs</a:t>
            </a:r>
          </a:p>
          <a:p>
            <a:pPr eaLnBrk="1" hangingPunct="1"/>
            <a:r>
              <a:rPr lang="en-US" altLang="en-US" smtClean="0"/>
              <a:t>Moles of different substances have different weights</a:t>
            </a:r>
          </a:p>
          <a:p>
            <a:pPr eaLnBrk="1" hangingPunct="1"/>
            <a:r>
              <a:rPr lang="en-US" altLang="en-US" smtClean="0"/>
              <a:t>Measured in g or g/mol</a:t>
            </a:r>
          </a:p>
        </p:txBody>
      </p:sp>
    </p:spTree>
    <p:extLst>
      <p:ext uri="{BB962C8B-B14F-4D97-AF65-F5344CB8AC3E}">
        <p14:creationId xmlns:p14="http://schemas.microsoft.com/office/powerpoint/2010/main" val="8420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Molar Mass (cont)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/>
              <a:t>The average atomic mass on the periodic table is used as the molar mass of an atom</a:t>
            </a:r>
          </a:p>
          <a:p>
            <a:pPr>
              <a:defRPr/>
            </a:pPr>
            <a:r>
              <a:rPr lang="en-US" altLang="en-US" sz="3200" dirty="0"/>
              <a:t>For compounds the molar mass is the total mass of all the atoms in the compound’s formula </a:t>
            </a:r>
          </a:p>
          <a:p>
            <a:pPr marL="0" indent="0">
              <a:buNone/>
              <a:defRPr/>
            </a:pPr>
            <a:endParaRPr lang="en-US" altLang="en-US" sz="3200" dirty="0"/>
          </a:p>
          <a:p>
            <a:pPr>
              <a:defRPr/>
            </a:pPr>
            <a:endParaRPr lang="en-US" altLang="en-US" sz="3200" dirty="0"/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2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Molar Mass (cont)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500"/>
              <a:t>We will round molar mass to hundredths place</a:t>
            </a:r>
          </a:p>
          <a:p>
            <a:pPr eaLnBrk="1" hangingPunct="1"/>
            <a:r>
              <a:rPr lang="en-US" altLang="en-US" sz="2500"/>
              <a:t>Find the </a:t>
            </a:r>
            <a:r>
              <a:rPr lang="en-US" altLang="en-US" sz="2500" b="1"/>
              <a:t>molar mass</a:t>
            </a:r>
            <a:r>
              <a:rPr lang="en-US" altLang="en-US" sz="2500"/>
              <a:t> of each atom</a:t>
            </a:r>
          </a:p>
          <a:p>
            <a:pPr lvl="1" eaLnBrk="1" hangingPunct="1"/>
            <a:r>
              <a:rPr lang="en-US" altLang="en-US" sz="2100"/>
              <a:t>Mass of O</a:t>
            </a:r>
          </a:p>
          <a:p>
            <a:pPr lvl="2" eaLnBrk="1" hangingPunct="1"/>
            <a:r>
              <a:rPr lang="en-US" altLang="en-US" sz="2000"/>
              <a:t> 16.00 g</a:t>
            </a:r>
          </a:p>
          <a:p>
            <a:pPr lvl="1" eaLnBrk="1" hangingPunct="1"/>
            <a:r>
              <a:rPr lang="en-US" altLang="en-US" sz="2100"/>
              <a:t>Mass of Fe</a:t>
            </a:r>
          </a:p>
          <a:p>
            <a:pPr lvl="2" eaLnBrk="1" hangingPunct="1"/>
            <a:r>
              <a:rPr lang="en-US" altLang="en-US" sz="2000"/>
              <a:t>55.85 g</a:t>
            </a:r>
          </a:p>
          <a:p>
            <a:pPr lvl="1" eaLnBrk="1" hangingPunct="1"/>
            <a:r>
              <a:rPr lang="en-US" altLang="en-US" sz="2100"/>
              <a:t>Mass of C</a:t>
            </a:r>
          </a:p>
          <a:p>
            <a:pPr lvl="2" eaLnBrk="1" hangingPunct="1"/>
            <a:r>
              <a:rPr lang="en-US" altLang="en-US" sz="2000"/>
              <a:t>12.01 g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963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sz="3200"/>
              <a:t>Mass of a Compound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16002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What is the mass of one mole of water?</a:t>
            </a:r>
          </a:p>
          <a:p>
            <a:pPr eaLnBrk="1" hangingPunct="1"/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 – 2 hydrogen atoms and 1 oxygen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2 (1.01 g) + 1 (16.00 g) = 18.02 g</a:t>
            </a:r>
          </a:p>
          <a:p>
            <a:pPr eaLnBrk="1" hangingPunct="1"/>
            <a:r>
              <a:rPr lang="en-US" altLang="en-US" sz="2400"/>
              <a:t>Find the mass of C</a:t>
            </a:r>
            <a:r>
              <a:rPr lang="en-US" altLang="en-US" sz="2400" baseline="-25000"/>
              <a:t>2</a:t>
            </a:r>
            <a:r>
              <a:rPr lang="en-US" altLang="en-US" sz="2400"/>
              <a:t>H</a:t>
            </a:r>
            <a:r>
              <a:rPr lang="en-US" altLang="en-US" sz="2400" baseline="-25000"/>
              <a:t>3</a:t>
            </a:r>
            <a:r>
              <a:rPr lang="en-US" altLang="en-US" sz="2400"/>
              <a:t>O</a:t>
            </a:r>
            <a:r>
              <a:rPr lang="en-US" altLang="en-US" sz="2400" baseline="-25000"/>
              <a:t>2</a:t>
            </a:r>
            <a:endParaRPr lang="en-US" altLang="en-US" sz="2400"/>
          </a:p>
          <a:p>
            <a:pPr lvl="1" eaLnBrk="1" hangingPunct="1"/>
            <a:r>
              <a:rPr lang="en-US" altLang="en-US" sz="2400"/>
              <a:t>C: 2 atoms x 12.01 g   =     24.02 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H: 3 atoms x 1.01 g      =     3.03 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0: 2 atoms x 16.00 g     </a:t>
            </a:r>
            <a:r>
              <a:rPr lang="en-US" altLang="en-US" sz="2400" u="sng"/>
              <a:t>=    32.00 g</a:t>
            </a:r>
            <a:r>
              <a:rPr lang="en-US" altLang="en-US" sz="240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	           Total    =           59.05 g</a:t>
            </a:r>
          </a:p>
        </p:txBody>
      </p:sp>
    </p:spTree>
    <p:extLst>
      <p:ext uri="{BB962C8B-B14F-4D97-AF65-F5344CB8AC3E}">
        <p14:creationId xmlns:p14="http://schemas.microsoft.com/office/powerpoint/2010/main" val="29752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Molar Mass (cont)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 the molar mass for the following:</a:t>
            </a:r>
          </a:p>
          <a:p>
            <a:r>
              <a:rPr lang="en-US" altLang="en-US" sz="2800"/>
              <a:t>N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  <a:r>
              <a:rPr lang="en-US" altLang="en-US" sz="2800" baseline="-25000"/>
              <a:t>5</a:t>
            </a:r>
          </a:p>
          <a:p>
            <a:r>
              <a:rPr lang="en-US" altLang="en-US" sz="2800"/>
              <a:t>Ga(ClO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  <a:endParaRPr lang="en-US" altLang="en-US" sz="2800"/>
          </a:p>
          <a:p>
            <a:r>
              <a:rPr lang="en-US" altLang="en-US" sz="2800"/>
              <a:t>Fe</a:t>
            </a:r>
            <a:r>
              <a:rPr lang="en-US" altLang="en-US" sz="2800" baseline="-25000"/>
              <a:t>3</a:t>
            </a:r>
            <a:r>
              <a:rPr lang="en-US" altLang="en-US" sz="2800"/>
              <a:t>(PO</a:t>
            </a:r>
            <a:r>
              <a:rPr lang="en-US" altLang="en-US" sz="2800" baseline="-25000"/>
              <a:t>4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</a:p>
          <a:p>
            <a:r>
              <a:rPr lang="en-US" altLang="en-US" sz="2800"/>
              <a:t>Sr(NO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  <a:endParaRPr lang="en-US" altLang="en-US" sz="28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6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mole and how is it used?</a:t>
            </a:r>
          </a:p>
          <a:p>
            <a:pPr eaLnBrk="1" hangingPunct="1"/>
            <a:r>
              <a:rPr lang="en-US" altLang="en-US" smtClean="0"/>
              <a:t>What is formula mass?</a:t>
            </a:r>
          </a:p>
          <a:p>
            <a:pPr eaLnBrk="1" hangingPunct="1"/>
            <a:r>
              <a:rPr lang="en-US" altLang="en-US" smtClean="0"/>
              <a:t>What is molar mass?</a:t>
            </a:r>
          </a:p>
          <a:p>
            <a:pPr eaLnBrk="1" hangingPunct="1"/>
            <a:r>
              <a:rPr lang="en-US" altLang="en-US" smtClean="0"/>
              <a:t>How do you find molar/formula mass?</a:t>
            </a:r>
          </a:p>
        </p:txBody>
      </p:sp>
    </p:spTree>
    <p:extLst>
      <p:ext uri="{BB962C8B-B14F-4D97-AF65-F5344CB8AC3E}">
        <p14:creationId xmlns:p14="http://schemas.microsoft.com/office/powerpoint/2010/main" val="1833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6.1 Tracked Assignment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MUST SHOW WORK to receive credit on calculations</a:t>
            </a:r>
          </a:p>
          <a:p>
            <a:pPr eaLnBrk="1" hangingPunct="1"/>
            <a:r>
              <a:rPr lang="en-US" altLang="en-US" smtClean="0"/>
              <a:t>P 296 #10-13,15</a:t>
            </a:r>
          </a:p>
          <a:p>
            <a:pPr eaLnBrk="1" hangingPunct="1"/>
            <a:r>
              <a:rPr lang="en-US" altLang="en-US" smtClean="0"/>
              <a:t>P 315 #48,50-54, 72</a:t>
            </a:r>
          </a:p>
        </p:txBody>
      </p:sp>
    </p:spTree>
    <p:extLst>
      <p:ext uri="{BB962C8B-B14F-4D97-AF65-F5344CB8AC3E}">
        <p14:creationId xmlns:p14="http://schemas.microsoft.com/office/powerpoint/2010/main" val="233213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mole and how is it used?</a:t>
            </a:r>
          </a:p>
          <a:p>
            <a:pPr eaLnBrk="1" hangingPunct="1"/>
            <a:r>
              <a:rPr lang="en-US" altLang="en-US" smtClean="0"/>
              <a:t>How do you convert between moles and particles?</a:t>
            </a:r>
          </a:p>
          <a:p>
            <a:pPr eaLnBrk="1" hangingPunct="1"/>
            <a:r>
              <a:rPr lang="en-US" altLang="en-US" smtClean="0"/>
              <a:t>What is molar mass?</a:t>
            </a:r>
          </a:p>
          <a:p>
            <a:pPr eaLnBrk="1" hangingPunct="1"/>
            <a:r>
              <a:rPr lang="en-US" altLang="en-US" smtClean="0"/>
              <a:t>How do you find molar mass?</a:t>
            </a:r>
          </a:p>
        </p:txBody>
      </p:sp>
    </p:spTree>
    <p:extLst>
      <p:ext uri="{BB962C8B-B14F-4D97-AF65-F5344CB8AC3E}">
        <p14:creationId xmlns:p14="http://schemas.microsoft.com/office/powerpoint/2010/main" val="4427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(don’t need to write)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we measure eggs or milk?</a:t>
            </a:r>
          </a:p>
          <a:p>
            <a:pPr eaLnBrk="1" hangingPunct="1"/>
            <a:r>
              <a:rPr lang="en-US" altLang="en-US" smtClean="0"/>
              <a:t>Why do you think there are different ways of counting something like eggs or paper?</a:t>
            </a:r>
          </a:p>
          <a:p>
            <a:pPr eaLnBrk="1" hangingPunct="1"/>
            <a:r>
              <a:rPr lang="en-US" altLang="en-US" smtClean="0"/>
              <a:t>What unit of counting do you think chemists use when talking about atoms? </a:t>
            </a:r>
          </a:p>
        </p:txBody>
      </p:sp>
    </p:spTree>
    <p:extLst>
      <p:ext uri="{BB962C8B-B14F-4D97-AF65-F5344CB8AC3E}">
        <p14:creationId xmlns:p14="http://schemas.microsoft.com/office/powerpoint/2010/main" val="27066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Avogadro's Number (don’t need to write)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618289" y="1827213"/>
            <a:ext cx="3589337" cy="4114800"/>
          </a:xfrm>
        </p:spPr>
        <p:txBody>
          <a:bodyPr/>
          <a:lstStyle/>
          <a:p>
            <a:pPr eaLnBrk="1" hangingPunct="1"/>
            <a:r>
              <a:rPr lang="en-US" altLang="en-US" sz="2500"/>
              <a:t> Named for Amadeo Avogadro</a:t>
            </a:r>
          </a:p>
          <a:p>
            <a:pPr eaLnBrk="1" hangingPunct="1"/>
            <a:r>
              <a:rPr lang="en-US" altLang="en-US" sz="2500"/>
              <a:t>602213670000000000000000 or</a:t>
            </a:r>
          </a:p>
          <a:p>
            <a:pPr eaLnBrk="1" hangingPunct="1"/>
            <a:r>
              <a:rPr lang="en-US" altLang="en-US" sz="2500"/>
              <a:t>6.02x10</a:t>
            </a:r>
            <a:r>
              <a:rPr lang="en-US" altLang="en-US" sz="2500" baseline="30000"/>
              <a:t>23</a:t>
            </a:r>
            <a:endParaRPr lang="en-US" altLang="en-US" sz="2500"/>
          </a:p>
        </p:txBody>
      </p:sp>
      <p:pic>
        <p:nvPicPr>
          <p:cNvPr id="7172" name="Picture 4" descr="avagadro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5475" y="2035176"/>
            <a:ext cx="2903538" cy="3529013"/>
          </a:xfrm>
          <a:noFill/>
        </p:spPr>
      </p:pic>
    </p:spTree>
    <p:extLst>
      <p:ext uri="{BB962C8B-B14F-4D97-AF65-F5344CB8AC3E}">
        <p14:creationId xmlns:p14="http://schemas.microsoft.com/office/powerpoint/2010/main" val="1973514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Mole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mole is 6.02 x 10</a:t>
            </a:r>
            <a:r>
              <a:rPr lang="en-US" altLang="en-US" baseline="30000" smtClean="0"/>
              <a:t>23 </a:t>
            </a:r>
            <a:r>
              <a:rPr lang="en-US" altLang="en-US" smtClean="0"/>
              <a:t>particles (Avogadro's Number)</a:t>
            </a:r>
          </a:p>
          <a:p>
            <a:pPr eaLnBrk="1" hangingPunct="1"/>
            <a:r>
              <a:rPr lang="en-US" altLang="en-US" smtClean="0"/>
              <a:t>The abbreviation for mole is mol</a:t>
            </a:r>
          </a:p>
          <a:p>
            <a:pPr eaLnBrk="1" hangingPunct="1"/>
            <a:r>
              <a:rPr lang="en-US" altLang="en-US" smtClean="0"/>
              <a:t>Chemists use the mole to count the number of particles or atoms.</a:t>
            </a:r>
          </a:p>
          <a:p>
            <a:pPr eaLnBrk="1" hangingPunct="1"/>
            <a:r>
              <a:rPr lang="en-US" altLang="en-US" smtClean="0"/>
              <a:t>Chemists use the mole like bakers use a dozen.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9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Mole (cont)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mole is the same for all representative particles.</a:t>
            </a:r>
          </a:p>
          <a:p>
            <a:pPr eaLnBrk="1" hangingPunct="1"/>
            <a:r>
              <a:rPr lang="en-US" altLang="en-US" b="1" smtClean="0"/>
              <a:t>Representative particle</a:t>
            </a:r>
            <a:r>
              <a:rPr lang="en-US" altLang="en-US" smtClean="0"/>
              <a:t> is a substance like atoms, molecules, or formula units.</a:t>
            </a:r>
          </a:p>
          <a:p>
            <a:pPr lvl="1" eaLnBrk="1" hangingPunct="1"/>
            <a:r>
              <a:rPr lang="en-US" altLang="en-US" b="1" smtClean="0"/>
              <a:t>Molecule: </a:t>
            </a:r>
            <a:r>
              <a:rPr lang="en-US" altLang="en-US" smtClean="0"/>
              <a:t>two or more nonmetals (metalloids)</a:t>
            </a:r>
          </a:p>
          <a:p>
            <a:pPr lvl="1" eaLnBrk="1" hangingPunct="1"/>
            <a:r>
              <a:rPr lang="en-US" altLang="en-US" b="1" smtClean="0"/>
              <a:t>Formula unit: </a:t>
            </a:r>
            <a:r>
              <a:rPr lang="en-US" altLang="en-US" smtClean="0"/>
              <a:t>metal and nonmetals </a:t>
            </a:r>
          </a:p>
          <a:p>
            <a:pPr lvl="1" eaLnBrk="1" hangingPunct="1"/>
            <a:r>
              <a:rPr lang="en-US" altLang="en-US" b="1" smtClean="0"/>
              <a:t>Atom: </a:t>
            </a:r>
            <a:r>
              <a:rPr lang="en-US" altLang="en-US" smtClean="0"/>
              <a:t>single atom no subscripts</a:t>
            </a:r>
          </a:p>
        </p:txBody>
      </p:sp>
    </p:spTree>
    <p:extLst>
      <p:ext uri="{BB962C8B-B14F-4D97-AF65-F5344CB8AC3E}">
        <p14:creationId xmlns:p14="http://schemas.microsoft.com/office/powerpoint/2010/main" val="17066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Mole (cont)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 mole NaCl= 6.02 x 10</a:t>
            </a:r>
            <a:r>
              <a:rPr lang="en-US" altLang="en-US" baseline="30000" smtClean="0"/>
              <a:t>23</a:t>
            </a:r>
            <a:r>
              <a:rPr lang="en-US" altLang="en-US" smtClean="0"/>
              <a:t> formula units NaCl</a:t>
            </a:r>
          </a:p>
          <a:p>
            <a:pPr eaLnBrk="1" hangingPunct="1"/>
            <a:r>
              <a:rPr lang="en-US" altLang="en-US" smtClean="0"/>
              <a:t>1 mole K = 6.02 x 10</a:t>
            </a:r>
            <a:r>
              <a:rPr lang="en-US" altLang="en-US" baseline="30000" smtClean="0"/>
              <a:t>23 </a:t>
            </a:r>
            <a:r>
              <a:rPr lang="en-US" altLang="en-US" smtClean="0"/>
              <a:t>atoms K </a:t>
            </a:r>
          </a:p>
          <a:p>
            <a:pPr eaLnBrk="1" hangingPunct="1"/>
            <a:r>
              <a:rPr lang="en-US" altLang="en-US" smtClean="0"/>
              <a:t>1 mole H</a:t>
            </a:r>
            <a:r>
              <a:rPr lang="en-US" altLang="en-US" baseline="-25000" smtClean="0"/>
              <a:t>2</a:t>
            </a:r>
            <a:r>
              <a:rPr lang="en-US" altLang="en-US" smtClean="0"/>
              <a:t>O = 6.02 x 10</a:t>
            </a:r>
            <a:r>
              <a:rPr lang="en-US" altLang="en-US" baseline="30000" smtClean="0"/>
              <a:t>23</a:t>
            </a:r>
            <a:r>
              <a:rPr lang="en-US" altLang="en-US" smtClean="0"/>
              <a:t> molecules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endParaRPr lang="en-US" altLang="en-US" sz="33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70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1" y="685801"/>
            <a:ext cx="7313613" cy="714375"/>
          </a:xfrm>
        </p:spPr>
        <p:txBody>
          <a:bodyPr/>
          <a:lstStyle/>
          <a:p>
            <a:pPr eaLnBrk="1" hangingPunct="1"/>
            <a:r>
              <a:rPr lang="en-US" altLang="en-US" smtClean="0"/>
              <a:t>Mole (cont)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600200"/>
            <a:ext cx="7696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Find the number of particles for the following: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1.05 mol NH</a:t>
            </a:r>
            <a:r>
              <a:rPr lang="en-US" altLang="en-US" baseline="-25000" smtClean="0"/>
              <a:t>3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Ans: 6.32x10</a:t>
            </a:r>
            <a:r>
              <a:rPr lang="en-US" altLang="en-US" baseline="30000" smtClean="0"/>
              <a:t>23 </a:t>
            </a:r>
            <a:r>
              <a:rPr lang="en-US" altLang="en-US" smtClean="0"/>
              <a:t>molecules NH</a:t>
            </a:r>
            <a:r>
              <a:rPr lang="en-US" altLang="en-US" baseline="-25000" smtClean="0"/>
              <a:t>3</a:t>
            </a: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3.0 mol H</a:t>
            </a:r>
            <a:r>
              <a:rPr lang="en-US" altLang="en-US" baseline="-25000" smtClean="0"/>
              <a:t>2</a:t>
            </a: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Ans: 1.8x10</a:t>
            </a:r>
            <a:r>
              <a:rPr lang="en-US" altLang="en-US" baseline="30000" smtClean="0"/>
              <a:t>24</a:t>
            </a:r>
            <a:r>
              <a:rPr lang="en-US" altLang="en-US" smtClean="0"/>
              <a:t> molecules H</a:t>
            </a:r>
            <a:r>
              <a:rPr lang="en-US" altLang="en-US" baseline="-25000" smtClean="0"/>
              <a:t>2</a:t>
            </a: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0.768 mol NaCl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Ans: 4.62 x10</a:t>
            </a:r>
            <a:r>
              <a:rPr lang="en-US" altLang="en-US" baseline="30000" smtClean="0"/>
              <a:t>23</a:t>
            </a:r>
            <a:r>
              <a:rPr lang="en-US" altLang="en-US" smtClean="0"/>
              <a:t> formula units NaCl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5.43x10</a:t>
            </a:r>
            <a:r>
              <a:rPr lang="en-US" altLang="en-US" baseline="30000" smtClean="0"/>
              <a:t>3</a:t>
            </a:r>
            <a:r>
              <a:rPr lang="en-US" altLang="en-US" baseline="-25000" smtClean="0"/>
              <a:t> </a:t>
            </a:r>
            <a:r>
              <a:rPr lang="en-US" altLang="en-US" smtClean="0"/>
              <a:t>mol Cr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Ans: 3.27x10</a:t>
            </a:r>
            <a:r>
              <a:rPr lang="en-US" altLang="en-US" baseline="30000" smtClean="0"/>
              <a:t>27 </a:t>
            </a:r>
            <a:r>
              <a:rPr lang="en-US" altLang="en-US" smtClean="0"/>
              <a:t>atoms Cr</a:t>
            </a:r>
          </a:p>
        </p:txBody>
      </p:sp>
    </p:spTree>
    <p:extLst>
      <p:ext uri="{BB962C8B-B14F-4D97-AF65-F5344CB8AC3E}">
        <p14:creationId xmlns:p14="http://schemas.microsoft.com/office/powerpoint/2010/main" val="3704773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 (cont)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the moles for the following</a:t>
            </a:r>
          </a:p>
          <a:p>
            <a:pPr eaLnBrk="1" hangingPunct="1"/>
            <a:r>
              <a:rPr lang="en-US" altLang="en-US" smtClean="0"/>
              <a:t>2.4 x 10</a:t>
            </a:r>
            <a:r>
              <a:rPr lang="en-US" altLang="en-US" baseline="30000" smtClean="0"/>
              <a:t>23</a:t>
            </a:r>
            <a:r>
              <a:rPr lang="en-US" altLang="en-US" smtClean="0"/>
              <a:t> formula units Li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eaLnBrk="1" hangingPunct="1"/>
            <a:r>
              <a:rPr lang="en-US" altLang="en-US" smtClean="0"/>
              <a:t>Ans: 0.40 mol Li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eaLnBrk="1" hangingPunct="1"/>
            <a:r>
              <a:rPr lang="en-US" altLang="en-US" smtClean="0"/>
              <a:t>9.57 x 10</a:t>
            </a:r>
            <a:r>
              <a:rPr lang="en-US" altLang="en-US" baseline="30000" smtClean="0"/>
              <a:t>21</a:t>
            </a:r>
            <a:r>
              <a:rPr lang="en-US" altLang="en-US" smtClean="0"/>
              <a:t> molecules HCl</a:t>
            </a:r>
          </a:p>
          <a:p>
            <a:pPr eaLnBrk="1" hangingPunct="1"/>
            <a:r>
              <a:rPr lang="en-US" altLang="en-US" smtClean="0"/>
              <a:t>5.84 x 10</a:t>
            </a:r>
            <a:r>
              <a:rPr lang="en-US" altLang="en-US" baseline="30000" smtClean="0"/>
              <a:t>25</a:t>
            </a:r>
            <a:r>
              <a:rPr lang="en-US" altLang="en-US" smtClean="0"/>
              <a:t> atoms Na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5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 design template">
  <a:themeElements>
    <a:clrScheme name="Eclipse design templat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 design templat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design templat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Eclipse design template</vt:lpstr>
      <vt:lpstr>6.1 The Mole Obj 1 a-d</vt:lpstr>
      <vt:lpstr>Essential Questions</vt:lpstr>
      <vt:lpstr>Measuring (don’t need to write)</vt:lpstr>
      <vt:lpstr>Avogadro's Number (don’t need to write)</vt:lpstr>
      <vt:lpstr>The Mole </vt:lpstr>
      <vt:lpstr>The Mole (cont)</vt:lpstr>
      <vt:lpstr>The Mole (cont)</vt:lpstr>
      <vt:lpstr>Mole (cont)</vt:lpstr>
      <vt:lpstr>Mole (cont)</vt:lpstr>
      <vt:lpstr>Chemical Measurements (don’t need to write)</vt:lpstr>
      <vt:lpstr>Molar Mass</vt:lpstr>
      <vt:lpstr>Molar Mass (cont)</vt:lpstr>
      <vt:lpstr>Molar Mass (cont)</vt:lpstr>
      <vt:lpstr>Mass of a Compound</vt:lpstr>
      <vt:lpstr>Molar Mass (cont)</vt:lpstr>
      <vt:lpstr>Essential Questions</vt:lpstr>
      <vt:lpstr>6.1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The Mole Obj 1 a-d</dc:title>
  <dc:creator>Schow, Alison</dc:creator>
  <cp:lastModifiedBy>Schow, Alison</cp:lastModifiedBy>
  <cp:revision>1</cp:revision>
  <dcterms:created xsi:type="dcterms:W3CDTF">2020-02-12T21:59:35Z</dcterms:created>
  <dcterms:modified xsi:type="dcterms:W3CDTF">2020-02-12T21:59:46Z</dcterms:modified>
</cp:coreProperties>
</file>