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296833" y="304800"/>
            <a:ext cx="15879233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6759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924051" y="985839"/>
            <a:ext cx="9652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924051" y="3427413"/>
            <a:ext cx="9652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CE4B0-EB05-4D41-8AC6-8E45571EE2C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704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7A471-B07E-4271-8A9C-7ADB05BCA16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036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1884" y="301625"/>
            <a:ext cx="2436283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6684" y="301625"/>
            <a:ext cx="7112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8615A-0FA1-47FC-B1F0-A94C473C800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462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6684" y="301625"/>
            <a:ext cx="975148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6684" y="1827213"/>
            <a:ext cx="4773083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2967" y="1827213"/>
            <a:ext cx="4775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A9EB0-207A-4551-ADDA-CA64D32D646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928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6684" y="301625"/>
            <a:ext cx="975148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826684" y="1827213"/>
            <a:ext cx="4773083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2967" y="1827213"/>
            <a:ext cx="47752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1DA42-CAA2-42A1-9454-DD16C441201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493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5FA0F-E7FF-43AC-94A5-4512AC104C3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658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9D1EE-2D92-46C2-93EF-CA888631536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538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6684" y="1827213"/>
            <a:ext cx="477308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2967" y="1827213"/>
            <a:ext cx="477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10377-2220-40F9-AF7B-66D48745B0E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104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4F063-0F1D-4DB2-9142-4CC98DCF593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222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1D213-34D1-4263-852C-FDCDFD27D22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815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E0440-3BFE-435C-B7B8-8CE7268ADD4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024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8832C-FCF2-480B-9915-47994EA06D4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055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23C7E-BCE1-447D-884C-D8C282D192B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827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318000" y="0"/>
            <a:ext cx="159004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000000"/>
                </a:solidFill>
              </a:endParaRPr>
            </a:p>
          </p:txBody>
        </p:sp>
      </p:grpSp>
      <p:sp>
        <p:nvSpPr>
          <p:cNvPr id="6656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826684" y="301625"/>
            <a:ext cx="975148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6684" y="1827213"/>
            <a:ext cx="975148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656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657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CD767B-4581-49CE-8A0F-F324C5D46141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16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6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65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65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65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65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6" grpId="0"/>
      <p:bldP spid="6656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5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656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5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656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5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656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5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656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5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656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967038" y="985838"/>
            <a:ext cx="7239000" cy="2138362"/>
          </a:xfrm>
        </p:spPr>
        <p:txBody>
          <a:bodyPr/>
          <a:lstStyle/>
          <a:p>
            <a:pPr eaLnBrk="1" hangingPunct="1"/>
            <a:r>
              <a:rPr lang="en-US" altLang="en-US" smtClean="0"/>
              <a:t>6.2 Liters and Mass Conversions</a:t>
            </a:r>
            <a:br>
              <a:rPr lang="en-US" altLang="en-US" smtClean="0"/>
            </a:br>
            <a:r>
              <a:rPr lang="en-US" altLang="en-US" smtClean="0"/>
              <a:t>Obj 1 e&amp;f</a:t>
            </a:r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Chemistry</a:t>
            </a:r>
          </a:p>
        </p:txBody>
      </p:sp>
    </p:spTree>
    <p:extLst>
      <p:ext uri="{BB962C8B-B14F-4D97-AF65-F5344CB8AC3E}">
        <p14:creationId xmlns:p14="http://schemas.microsoft.com/office/powerpoint/2010/main" val="315000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6.2 Tracked Assignment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worksheet</a:t>
            </a:r>
          </a:p>
        </p:txBody>
      </p:sp>
    </p:spTree>
    <p:extLst>
      <p:ext uri="{BB962C8B-B14F-4D97-AF65-F5344CB8AC3E}">
        <p14:creationId xmlns:p14="http://schemas.microsoft.com/office/powerpoint/2010/main" val="114614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/>
      <p:bldP spid="11366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Essential Questions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do you convert from moles to grams and grams to moles?</a:t>
            </a:r>
          </a:p>
          <a:p>
            <a:pPr eaLnBrk="1" hangingPunct="1"/>
            <a:r>
              <a:rPr lang="en-US" altLang="en-US" smtClean="0"/>
              <a:t>How do you go from moles to liters and liters to moles?</a:t>
            </a:r>
          </a:p>
        </p:txBody>
      </p:sp>
    </p:spTree>
    <p:extLst>
      <p:ext uri="{BB962C8B-B14F-4D97-AF65-F5344CB8AC3E}">
        <p14:creationId xmlns:p14="http://schemas.microsoft.com/office/powerpoint/2010/main" val="84133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Molar Mass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Molar mass is used to go from moles to grams and grams to moles.</a:t>
            </a:r>
          </a:p>
          <a:p>
            <a:pPr eaLnBrk="1" hangingPunct="1"/>
            <a:r>
              <a:rPr lang="en-US" altLang="en-US" smtClean="0"/>
              <a:t>1 mole = molar mass</a:t>
            </a:r>
          </a:p>
          <a:p>
            <a:pPr eaLnBrk="1" hangingPunct="1"/>
            <a:r>
              <a:rPr lang="en-US" altLang="en-US" smtClean="0"/>
              <a:t>Grams to moles</a:t>
            </a:r>
          </a:p>
          <a:p>
            <a:pPr eaLnBrk="1" hangingPunct="1"/>
            <a:r>
              <a:rPr lang="en-US" altLang="en-US" smtClean="0"/>
              <a:t>Moles to grams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537325" y="3733801"/>
            <a:ext cx="3200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u="sng">
                <a:solidFill>
                  <a:srgbClr val="000000"/>
                </a:solidFill>
              </a:rPr>
              <a:t>1 mol substance_______        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molar mass of substance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537326" y="4383088"/>
            <a:ext cx="30845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u="sng">
                <a:solidFill>
                  <a:srgbClr val="000000"/>
                </a:solidFill>
              </a:rPr>
              <a:t>molar mass of substance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1 mol substance</a:t>
            </a:r>
          </a:p>
        </p:txBody>
      </p:sp>
    </p:spTree>
    <p:extLst>
      <p:ext uri="{BB962C8B-B14F-4D97-AF65-F5344CB8AC3E}">
        <p14:creationId xmlns:p14="http://schemas.microsoft.com/office/powerpoint/2010/main" val="23609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Molar Mass (cont)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1" y="1827214"/>
            <a:ext cx="7769225" cy="4421187"/>
          </a:xfrm>
        </p:spPr>
        <p:txBody>
          <a:bodyPr/>
          <a:lstStyle/>
          <a:p>
            <a:pPr eaLnBrk="1" hangingPunct="1"/>
            <a:r>
              <a:rPr lang="en-US" altLang="en-US" smtClean="0"/>
              <a:t>Find the mass of 3.00 moles of H</a:t>
            </a:r>
            <a:r>
              <a:rPr lang="en-US" altLang="en-US" baseline="-25000" smtClean="0"/>
              <a:t>2</a:t>
            </a:r>
            <a:r>
              <a:rPr lang="en-US" altLang="en-US" smtClean="0"/>
              <a:t>O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Find the mass of .50 mole of O</a:t>
            </a:r>
            <a:r>
              <a:rPr lang="en-US" altLang="en-US" baseline="-25000" smtClean="0"/>
              <a:t>2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/>
              <a:t>Find the number of moles for 100 g NH</a:t>
            </a:r>
            <a:r>
              <a:rPr lang="en-US" altLang="en-US" baseline="-25000" smtClean="0"/>
              <a:t>3</a:t>
            </a: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4953001" y="2362201"/>
            <a:ext cx="204254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54.1 g H</a:t>
            </a:r>
            <a:r>
              <a:rPr lang="en-US" sz="3200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O</a:t>
            </a:r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6781800" y="3429001"/>
            <a:ext cx="14382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16 g O</a:t>
            </a:r>
            <a:r>
              <a:rPr lang="en-US" altLang="en-US" sz="3200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endParaRPr lang="en-US" altLang="en-US" sz="32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3886200" y="4495800"/>
            <a:ext cx="1828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5.87</a:t>
            </a:r>
            <a:r>
              <a:rPr lang="en-US" sz="3200">
                <a:solidFill>
                  <a:srgbClr val="DFFFD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mol NH</a:t>
            </a:r>
            <a:r>
              <a:rPr lang="en-US" sz="3200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9031469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  <p:bldP spid="108547" grpId="0" build="p"/>
      <p:bldP spid="108548" grpId="0"/>
      <p:bldP spid="108549" grpId="0"/>
      <p:bldP spid="1085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Molar Mass (cont)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1" y="1827214"/>
            <a:ext cx="7769225" cy="4421187"/>
          </a:xfrm>
        </p:spPr>
        <p:txBody>
          <a:bodyPr/>
          <a:lstStyle/>
          <a:p>
            <a:pPr eaLnBrk="1" hangingPunct="1"/>
            <a:r>
              <a:rPr lang="en-US" altLang="en-US" smtClean="0"/>
              <a:t>Find the number of moles for 20.0 g Cl</a:t>
            </a:r>
            <a:r>
              <a:rPr lang="en-US" altLang="en-US" baseline="-25000" smtClean="0"/>
              <a:t>2</a:t>
            </a:r>
          </a:p>
          <a:p>
            <a:pPr eaLnBrk="1" hangingPunct="1"/>
            <a:r>
              <a:rPr lang="en-US" altLang="en-US" smtClean="0"/>
              <a:t>Find the mass of 2.500 moles of Ca(NO</a:t>
            </a:r>
            <a:r>
              <a:rPr lang="en-US" altLang="en-US" baseline="-25000" smtClean="0"/>
              <a:t>3</a:t>
            </a:r>
            <a:r>
              <a:rPr lang="en-US" altLang="en-US" smtClean="0"/>
              <a:t>)</a:t>
            </a:r>
            <a:r>
              <a:rPr lang="en-US" altLang="en-US" baseline="-25000" smtClean="0"/>
              <a:t>2</a:t>
            </a:r>
            <a:r>
              <a:rPr lang="en-US" altLang="en-US" smtClean="0"/>
              <a:t> </a:t>
            </a:r>
          </a:p>
          <a:p>
            <a:pPr eaLnBrk="1" hangingPunct="1"/>
            <a:r>
              <a:rPr lang="en-US" altLang="en-US" smtClean="0"/>
              <a:t>Find the number of moles for 55.0 g of Fe(OH)</a:t>
            </a:r>
            <a:r>
              <a:rPr lang="en-US" altLang="en-US" baseline="-25000" smtClean="0"/>
              <a:t>3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05725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  <p:bldP spid="1095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Moles and Gases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For </a:t>
            </a:r>
            <a:r>
              <a:rPr lang="en-US" altLang="en-US" sz="3200" u="sng"/>
              <a:t>gasses</a:t>
            </a:r>
            <a:r>
              <a:rPr lang="en-US" altLang="en-US" sz="3200"/>
              <a:t> 1 mol = 22.4 L at STP (Standard Temperature and Pressure) </a:t>
            </a:r>
          </a:p>
          <a:p>
            <a:pPr eaLnBrk="1" hangingPunct="1"/>
            <a:r>
              <a:rPr lang="en-US" altLang="en-US" sz="3200"/>
              <a:t>L to mol</a:t>
            </a:r>
          </a:p>
          <a:p>
            <a:pPr eaLnBrk="1" hangingPunct="1"/>
            <a:r>
              <a:rPr lang="en-US" altLang="en-US" sz="3200"/>
              <a:t>Mol to L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34000" y="3352801"/>
            <a:ext cx="3200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u="sng">
                <a:solidFill>
                  <a:srgbClr val="000000"/>
                </a:solidFill>
              </a:rPr>
              <a:t>1 mol substance_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22.4 L substance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34001" y="4002088"/>
            <a:ext cx="30845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u="sng">
                <a:solidFill>
                  <a:srgbClr val="000000"/>
                </a:solidFill>
              </a:rPr>
              <a:t>22.4 L substance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1 mol substance</a:t>
            </a:r>
          </a:p>
        </p:txBody>
      </p:sp>
    </p:spTree>
    <p:extLst>
      <p:ext uri="{BB962C8B-B14F-4D97-AF65-F5344CB8AC3E}">
        <p14:creationId xmlns:p14="http://schemas.microsoft.com/office/powerpoint/2010/main" val="3638001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11" grpId="0" build="p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Moles and Gases (cont)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If there are 20.0 L of H</a:t>
            </a:r>
            <a:r>
              <a:rPr lang="en-US" altLang="en-US" sz="3200" baseline="-25000"/>
              <a:t>2 </a:t>
            </a:r>
            <a:r>
              <a:rPr lang="en-US" altLang="en-US" sz="3200"/>
              <a:t>gas how many moles of H</a:t>
            </a:r>
            <a:r>
              <a:rPr lang="en-US" altLang="en-US" sz="3200" baseline="-25000"/>
              <a:t>2 </a:t>
            </a:r>
            <a:r>
              <a:rPr lang="en-US" altLang="en-US" sz="3200"/>
              <a:t>are there?</a:t>
            </a:r>
          </a:p>
          <a:p>
            <a:pPr eaLnBrk="1" hangingPunct="1"/>
            <a:r>
              <a:rPr lang="en-US" altLang="en-US" sz="3200"/>
              <a:t>0.892 mol H</a:t>
            </a:r>
            <a:r>
              <a:rPr lang="en-US" altLang="en-US" sz="3200" baseline="-25000"/>
              <a:t>2 </a:t>
            </a:r>
          </a:p>
          <a:p>
            <a:pPr eaLnBrk="1" hangingPunct="1"/>
            <a:r>
              <a:rPr lang="en-US" altLang="en-US" sz="3200"/>
              <a:t>If there are 5.31 mol of NO</a:t>
            </a:r>
            <a:r>
              <a:rPr lang="en-US" altLang="en-US" sz="3200" baseline="-25000"/>
              <a:t>2</a:t>
            </a:r>
            <a:r>
              <a:rPr lang="en-US" altLang="en-US" sz="3200"/>
              <a:t> how many liters of NO</a:t>
            </a:r>
            <a:r>
              <a:rPr lang="en-US" altLang="en-US" sz="3200" baseline="-25000"/>
              <a:t>2</a:t>
            </a:r>
            <a:r>
              <a:rPr lang="en-US" altLang="en-US" sz="3200"/>
              <a:t> would there be?</a:t>
            </a:r>
          </a:p>
          <a:p>
            <a:pPr eaLnBrk="1" hangingPunct="1"/>
            <a:r>
              <a:rPr lang="en-US" altLang="en-US" sz="3200"/>
              <a:t>119 L of NO</a:t>
            </a:r>
            <a:r>
              <a:rPr lang="en-US" altLang="en-US" sz="3200" baseline="-25000"/>
              <a:t>2</a:t>
            </a:r>
            <a:endParaRPr lang="en-US" altLang="en-US" sz="320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694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Moles and Gases (cont)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Find the number of mol for 543 L of CF</a:t>
            </a:r>
            <a:r>
              <a:rPr lang="en-US" altLang="en-US" baseline="-25000" smtClean="0"/>
              <a:t>2</a:t>
            </a:r>
            <a:r>
              <a:rPr lang="en-US" altLang="en-US" smtClean="0"/>
              <a:t>Cl</a:t>
            </a:r>
            <a:r>
              <a:rPr lang="en-US" altLang="en-US" baseline="-25000" smtClean="0"/>
              <a:t>2</a:t>
            </a:r>
          </a:p>
          <a:p>
            <a:r>
              <a:rPr lang="en-US" altLang="en-US" smtClean="0"/>
              <a:t>Find the L for 8.54 mol BF</a:t>
            </a:r>
            <a:r>
              <a:rPr lang="en-US" altLang="en-US" baseline="-25000" smtClean="0"/>
              <a:t>3</a:t>
            </a:r>
          </a:p>
          <a:p>
            <a:r>
              <a:rPr lang="en-US" altLang="en-US" smtClean="0"/>
              <a:t>How many moles of HCN are in 15.0 L?</a:t>
            </a:r>
          </a:p>
          <a:p>
            <a:r>
              <a:rPr lang="en-US" altLang="en-US" smtClean="0"/>
              <a:t>How many L would make up 11.0 mol of PH</a:t>
            </a:r>
            <a:r>
              <a:rPr lang="en-US" altLang="en-US" baseline="-25000" smtClean="0"/>
              <a:t>3</a:t>
            </a:r>
            <a:r>
              <a:rPr lang="en-US" altLang="en-US" smtClean="0"/>
              <a:t>?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4325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Essential Questions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do you convert from moles to grams and grams to moles?</a:t>
            </a:r>
          </a:p>
          <a:p>
            <a:pPr eaLnBrk="1" hangingPunct="1"/>
            <a:r>
              <a:rPr lang="en-US" altLang="en-US" smtClean="0"/>
              <a:t>How do you go from moles to liters and liters to moles?</a:t>
            </a:r>
          </a:p>
        </p:txBody>
      </p:sp>
    </p:spTree>
    <p:extLst>
      <p:ext uri="{BB962C8B-B14F-4D97-AF65-F5344CB8AC3E}">
        <p14:creationId xmlns:p14="http://schemas.microsoft.com/office/powerpoint/2010/main" val="256429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 design template">
  <a:themeElements>
    <a:clrScheme name="Eclipse design templat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 design templat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design templat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design templat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design templat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design templat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design templat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design templat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design templat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design templat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design templat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design templat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307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Verdana</vt:lpstr>
      <vt:lpstr>Wingdings</vt:lpstr>
      <vt:lpstr>Eclipse design template</vt:lpstr>
      <vt:lpstr>6.2 Liters and Mass Conversions Obj 1 e&amp;f</vt:lpstr>
      <vt:lpstr>Essential Questions</vt:lpstr>
      <vt:lpstr>Molar Mass</vt:lpstr>
      <vt:lpstr>Molar Mass (cont)</vt:lpstr>
      <vt:lpstr>Molar Mass (cont)</vt:lpstr>
      <vt:lpstr>Moles and Gases</vt:lpstr>
      <vt:lpstr>Moles and Gases (cont)</vt:lpstr>
      <vt:lpstr>Moles and Gases (cont)</vt:lpstr>
      <vt:lpstr>Essential Questions</vt:lpstr>
      <vt:lpstr>6.2 Tracked Assignment</vt:lpstr>
    </vt:vector>
  </TitlesOfParts>
  <Company>Canyons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6.2 Liters and Mass Conversions Obj 1 e&amp;f</dc:title>
  <dc:creator>Schow, Alison</dc:creator>
  <cp:lastModifiedBy>Schow, Alison</cp:lastModifiedBy>
  <cp:revision>1</cp:revision>
  <dcterms:created xsi:type="dcterms:W3CDTF">2020-02-14T21:45:18Z</dcterms:created>
  <dcterms:modified xsi:type="dcterms:W3CDTF">2020-02-14T21:45:30Z</dcterms:modified>
</cp:coreProperties>
</file>