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9A574-07D7-49E8-9F42-F74A3895FDA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B22CA-74B8-4B67-8B64-F8A5AB86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CD8C0B-EC64-4D9C-A018-8003E4DF41A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2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103632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600200"/>
            <a:ext cx="85344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48400"/>
            <a:ext cx="579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88C9-152C-4807-B66F-6454049FFAC7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6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8154B-369C-4E3A-8FCF-190CBC56464B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9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457200"/>
            <a:ext cx="2387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457200"/>
            <a:ext cx="69596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29883-77B2-40DF-B484-16C550BEA6F8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3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550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27200" y="1676400"/>
            <a:ext cx="4673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1676400"/>
            <a:ext cx="4673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71857-C560-43F1-BEAD-064C3CF16ADC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3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550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1676400"/>
            <a:ext cx="4673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1676400"/>
            <a:ext cx="4673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BF2E7-7507-49FC-8A71-29C1A7FA3063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8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550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27200" y="1676400"/>
            <a:ext cx="9550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7200" y="3962400"/>
            <a:ext cx="9550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41138-DD66-455C-A22B-78FDB3ACD7FF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0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7CF6E-058C-4D1D-87F0-1BD26F19BCF7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4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A2A0-C241-4E9F-8E41-F4D1DFB03B46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7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1676400"/>
            <a:ext cx="4673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1676400"/>
            <a:ext cx="4673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C1A1-CBDB-4F31-A9DE-98F17481E17C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8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E75ED-37BE-41ED-AD12-0E590A9F1F45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4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C7332-2B42-46CB-8317-03E290689E51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8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1EEA-1607-49FE-81C1-292A30A25CC3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9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ADE47-8078-4A43-80F2-6E59FFBD1CDC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1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3C593-1C61-49CC-A044-BDA2343CDB7F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0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27200" y="457200"/>
            <a:ext cx="955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7200" y="1676400"/>
            <a:ext cx="9550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 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27200" y="62484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1" y="6248400"/>
            <a:ext cx="41804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2484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E4FFA-0069-4457-9E2B-E9988EE030B2}" type="slidenum">
              <a:rPr lang="en-US" altLang="en-US">
                <a:solidFill>
                  <a:srgbClr val="FFFFCC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96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6.4 Chemical Reactions</a:t>
            </a:r>
            <a:br>
              <a:rPr lang="en-US" altLang="en-US" sz="4000" dirty="0"/>
            </a:br>
            <a:r>
              <a:rPr lang="en-US" altLang="en-US" sz="4000" dirty="0" err="1"/>
              <a:t>Obj</a:t>
            </a:r>
            <a:r>
              <a:rPr lang="en-US" altLang="en-US" sz="4000" dirty="0"/>
              <a:t> 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Chemistry</a:t>
            </a:r>
          </a:p>
        </p:txBody>
      </p:sp>
    </p:spTree>
    <p:extLst>
      <p:ext uri="{BB962C8B-B14F-4D97-AF65-F5344CB8AC3E}">
        <p14:creationId xmlns:p14="http://schemas.microsoft.com/office/powerpoint/2010/main" val="14446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Law of Conservation of Mass (cont)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number of atoms of products and reactants must be equal to one another to be balanced and follow the Law of Conservation of Mass</a:t>
            </a:r>
          </a:p>
          <a:p>
            <a:pPr eaLnBrk="1" hangingPunct="1">
              <a:buFontTx/>
              <a:buNone/>
            </a:pPr>
            <a:endParaRPr lang="en-US" altLang="en-US" baseline="-25000" smtClean="0"/>
          </a:p>
        </p:txBody>
      </p:sp>
      <p:pic>
        <p:nvPicPr>
          <p:cNvPr id="16388" name="Picture 4" descr="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3810001"/>
            <a:ext cx="788511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3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Identifying Balanced Chemical Equations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Identify if the following equations are balanced.</a:t>
            </a:r>
          </a:p>
          <a:p>
            <a:pPr lvl="1" eaLnBrk="1" hangingPunct="1"/>
            <a:r>
              <a:rPr lang="en-US" altLang="en-US" smtClean="0"/>
              <a:t>H</a:t>
            </a:r>
            <a:r>
              <a:rPr lang="en-US" altLang="en-US" baseline="-25000" smtClean="0"/>
              <a:t>2 </a:t>
            </a:r>
            <a:r>
              <a:rPr lang="en-US" altLang="en-US" smtClean="0"/>
              <a:t>+ O</a:t>
            </a:r>
            <a:r>
              <a:rPr lang="en-US" altLang="en-US" baseline="-25000" smtClean="0"/>
              <a:t>2 </a:t>
            </a:r>
            <a:r>
              <a:rPr lang="en-US" altLang="en-US" smtClean="0"/>
              <a:t>→ H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  <a:r>
              <a:rPr lang="en-US" altLang="en-US" baseline="-25000" smtClean="0"/>
              <a:t>2</a:t>
            </a:r>
            <a:r>
              <a:rPr lang="en-US" altLang="en-US" smtClean="0"/>
              <a:t> </a:t>
            </a:r>
          </a:p>
          <a:p>
            <a:pPr lvl="1" eaLnBrk="1" hangingPunct="1"/>
            <a:r>
              <a:rPr lang="en-US" altLang="en-US" smtClean="0"/>
              <a:t>MgS + HCl → H</a:t>
            </a:r>
            <a:r>
              <a:rPr lang="en-US" altLang="en-US" baseline="-25000" smtClean="0"/>
              <a:t>2</a:t>
            </a:r>
            <a:r>
              <a:rPr lang="en-US" altLang="en-US" smtClean="0"/>
              <a:t>S + MgCl</a:t>
            </a:r>
            <a:r>
              <a:rPr lang="en-US" altLang="en-US" baseline="-25000" smtClean="0"/>
              <a:t>2</a:t>
            </a:r>
            <a:r>
              <a:rPr lang="en-US" altLang="en-US" smtClean="0"/>
              <a:t> </a:t>
            </a:r>
          </a:p>
          <a:p>
            <a:pPr lvl="1" eaLnBrk="1" hangingPunct="1"/>
            <a:r>
              <a:rPr lang="en-US" altLang="en-US" smtClean="0"/>
              <a:t>NaHCO</a:t>
            </a:r>
            <a:r>
              <a:rPr lang="en-US" altLang="en-US" baseline="-25000" smtClean="0"/>
              <a:t>3</a:t>
            </a:r>
            <a:r>
              <a:rPr lang="en-US" altLang="en-US" smtClean="0"/>
              <a:t> + H</a:t>
            </a:r>
            <a:r>
              <a:rPr lang="en-US" altLang="en-US" baseline="-25000" smtClean="0"/>
              <a:t>2</a:t>
            </a:r>
            <a:r>
              <a:rPr lang="en-US" altLang="en-US" smtClean="0"/>
              <a:t>SO</a:t>
            </a:r>
            <a:r>
              <a:rPr lang="en-US" altLang="en-US" baseline="-25000" smtClean="0"/>
              <a:t>4</a:t>
            </a:r>
            <a:r>
              <a:rPr lang="en-US" altLang="en-US" smtClean="0"/>
              <a:t> → Na</a:t>
            </a:r>
            <a:r>
              <a:rPr lang="en-US" altLang="en-US" baseline="-25000" smtClean="0"/>
              <a:t>2</a:t>
            </a:r>
            <a:r>
              <a:rPr lang="en-US" altLang="en-US" smtClean="0"/>
              <a:t>SO</a:t>
            </a:r>
            <a:r>
              <a:rPr lang="en-US" altLang="en-US" baseline="-25000" smtClean="0"/>
              <a:t>4</a:t>
            </a:r>
            <a:r>
              <a:rPr lang="en-US" altLang="en-US" smtClean="0"/>
              <a:t> + CO</a:t>
            </a:r>
            <a:r>
              <a:rPr lang="en-US" altLang="en-US" baseline="-25000" smtClean="0"/>
              <a:t>2</a:t>
            </a:r>
            <a:r>
              <a:rPr lang="en-US" altLang="en-US" smtClean="0"/>
              <a:t> + H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</a:p>
          <a:p>
            <a:pPr lvl="1" eaLnBrk="1" hangingPunct="1"/>
            <a:r>
              <a:rPr lang="en-US" altLang="en-US" smtClean="0"/>
              <a:t>CH</a:t>
            </a:r>
            <a:r>
              <a:rPr lang="en-US" altLang="en-US" baseline="-25000" smtClean="0"/>
              <a:t>4 </a:t>
            </a:r>
            <a:r>
              <a:rPr lang="en-US" altLang="en-US" smtClean="0"/>
              <a:t>+ 2 O</a:t>
            </a:r>
            <a:r>
              <a:rPr lang="en-US" altLang="en-US" baseline="-25000" smtClean="0"/>
              <a:t>2 </a:t>
            </a:r>
            <a:r>
              <a:rPr lang="en-US" altLang="en-US" smtClean="0"/>
              <a:t>→ CO</a:t>
            </a:r>
            <a:r>
              <a:rPr lang="en-US" altLang="en-US" baseline="-25000" smtClean="0"/>
              <a:t>2 </a:t>
            </a:r>
            <a:r>
              <a:rPr lang="en-US" altLang="en-US" smtClean="0"/>
              <a:t>+ 2 H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</a:p>
          <a:p>
            <a:pPr lvl="1" eaLnBrk="1" hangingPunct="1"/>
            <a:r>
              <a:rPr lang="en-US" altLang="en-US" smtClean="0"/>
              <a:t>MgO + H</a:t>
            </a:r>
            <a:r>
              <a:rPr lang="en-US" altLang="en-US" baseline="-25000" smtClean="0"/>
              <a:t>2</a:t>
            </a:r>
            <a:r>
              <a:rPr lang="en-US" altLang="en-US" smtClean="0"/>
              <a:t>O → Mg(OH)</a:t>
            </a:r>
            <a:r>
              <a:rPr lang="en-US" altLang="en-US" baseline="-25000" smtClean="0"/>
              <a:t>2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H</a:t>
            </a:r>
            <a:r>
              <a:rPr lang="en-US" altLang="en-US" baseline="-25000" smtClean="0"/>
              <a:t>2</a:t>
            </a:r>
            <a:r>
              <a:rPr lang="en-US" altLang="en-US" smtClean="0"/>
              <a:t>SO</a:t>
            </a:r>
            <a:r>
              <a:rPr lang="en-US" altLang="en-US" baseline="-25000" smtClean="0"/>
              <a:t>4</a:t>
            </a:r>
            <a:r>
              <a:rPr lang="en-US" altLang="en-US" smtClean="0"/>
              <a:t> + Fe(OH)</a:t>
            </a:r>
            <a:r>
              <a:rPr lang="en-US" altLang="en-US" baseline="-25000" smtClean="0"/>
              <a:t>3</a:t>
            </a:r>
            <a:r>
              <a:rPr lang="en-US" altLang="en-US" smtClean="0"/>
              <a:t> → Fe</a:t>
            </a:r>
            <a:r>
              <a:rPr lang="en-US" altLang="en-US" baseline="-25000" smtClean="0"/>
              <a:t>2</a:t>
            </a:r>
            <a:r>
              <a:rPr lang="en-US" altLang="en-US" smtClean="0"/>
              <a:t>(SO</a:t>
            </a:r>
            <a:r>
              <a:rPr lang="en-US" altLang="en-US" baseline="-25000" smtClean="0"/>
              <a:t>4</a:t>
            </a:r>
            <a:r>
              <a:rPr lang="en-US" altLang="en-US" smtClean="0"/>
              <a:t>)</a:t>
            </a:r>
            <a:r>
              <a:rPr lang="en-US" altLang="en-US" baseline="-25000" smtClean="0"/>
              <a:t>3</a:t>
            </a:r>
            <a:r>
              <a:rPr lang="en-US" altLang="en-US" smtClean="0"/>
              <a:t> + H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324601" y="2667001"/>
            <a:ext cx="1444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balanced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001001" y="3276601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unbalanced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9296400" y="4114801"/>
            <a:ext cx="973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unbal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001001" y="4648201"/>
            <a:ext cx="1444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balanced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620001" y="5105401"/>
            <a:ext cx="1444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balanced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8610601" y="6172201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unbalanced</a:t>
            </a:r>
          </a:p>
        </p:txBody>
      </p:sp>
    </p:spTree>
    <p:extLst>
      <p:ext uri="{BB962C8B-B14F-4D97-AF65-F5344CB8AC3E}">
        <p14:creationId xmlns:p14="http://schemas.microsoft.com/office/powerpoint/2010/main" val="123853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  <p:bldP spid="18436" grpId="0"/>
      <p:bldP spid="18437" grpId="0"/>
      <p:bldP spid="18438" grpId="0"/>
      <p:bldP spid="18439" grpId="0"/>
      <p:bldP spid="18440" grpId="0"/>
      <p:bldP spid="184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457201"/>
            <a:ext cx="7162800" cy="663575"/>
          </a:xfrm>
        </p:spPr>
        <p:txBody>
          <a:bodyPr/>
          <a:lstStyle/>
          <a:p>
            <a:pPr eaLnBrk="1" hangingPunct="1"/>
            <a:r>
              <a:rPr lang="en-US" altLang="en-US" smtClean="0"/>
              <a:t>Balancing Steps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143000"/>
            <a:ext cx="8229600" cy="5257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800"/>
              <a:t>Write equation with correct symbols and formulas.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800"/>
              <a:t>Count the number of atoms of EACH type of element on each side of the arrow to see if it is balanced.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800"/>
              <a:t>If unbalanced then balance atoms (one at a time) using coefficients (</a:t>
            </a:r>
            <a:r>
              <a:rPr lang="en-US" altLang="en-US" sz="2800" u="sng">
                <a:solidFill>
                  <a:srgbClr val="FFB1FF"/>
                </a:solidFill>
              </a:rPr>
              <a:t>NEVER change the subscripts of a formula, or insert numbers within a formula</a:t>
            </a:r>
            <a:r>
              <a:rPr lang="en-US" altLang="en-US" sz="2800"/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4"/>
            </a:pPr>
            <a:r>
              <a:rPr lang="en-US" altLang="en-US" sz="2800"/>
              <a:t>Check your work to make sure the sides are equal.  Coefficients should be the </a:t>
            </a:r>
            <a:r>
              <a:rPr lang="en-US" altLang="en-US" sz="2800" u="sng"/>
              <a:t>lowest</a:t>
            </a:r>
            <a:r>
              <a:rPr lang="en-US" altLang="en-US" sz="2800"/>
              <a:t> possible whole number ratio.</a:t>
            </a:r>
          </a:p>
        </p:txBody>
      </p:sp>
    </p:spTree>
    <p:extLst>
      <p:ext uri="{BB962C8B-B14F-4D97-AF65-F5344CB8AC3E}">
        <p14:creationId xmlns:p14="http://schemas.microsoft.com/office/powerpoint/2010/main" val="39226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Tips for Balancing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Leave single elements until the end to balance</a:t>
            </a:r>
          </a:p>
          <a:p>
            <a:pPr eaLnBrk="1" hangingPunct="1"/>
            <a:r>
              <a:rPr lang="en-US" altLang="en-US" sz="2800"/>
              <a:t>If water is involved balance H and O at the end</a:t>
            </a:r>
          </a:p>
          <a:p>
            <a:pPr eaLnBrk="1" hangingPunct="1"/>
            <a:r>
              <a:rPr lang="en-US" altLang="en-US" sz="2800"/>
              <a:t>Polyatomic ions can be counted like an element when on both sides</a:t>
            </a:r>
          </a:p>
          <a:p>
            <a:pPr eaLnBrk="1" hangingPunct="1"/>
            <a:r>
              <a:rPr lang="en-US" altLang="en-US" sz="2800"/>
              <a:t>Elements that naturally exist with subscripts of 2 when alone are BrINClHOF</a:t>
            </a:r>
          </a:p>
        </p:txBody>
      </p:sp>
    </p:spTree>
    <p:extLst>
      <p:ext uri="{BB962C8B-B14F-4D97-AF65-F5344CB8AC3E}">
        <p14:creationId xmlns:p14="http://schemas.microsoft.com/office/powerpoint/2010/main" val="29641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Sample Problem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755900" y="2057401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FFFFCC"/>
                </a:solidFill>
                <a:latin typeface="Arial" panose="020B0604020202020204" pitchFamily="34" charset="0"/>
              </a:rPr>
              <a:t>Zn +   HCl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4127500" y="2286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257800" y="2070101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FFFFCC"/>
                </a:solidFill>
                <a:latin typeface="Arial" panose="020B0604020202020204" pitchFamily="34" charset="0"/>
              </a:rPr>
              <a:t>ZnCl</a:t>
            </a:r>
            <a:r>
              <a:rPr lang="en-US" altLang="en-US" sz="2000" baseline="-25000">
                <a:solidFill>
                  <a:srgbClr val="FFFFCC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FFFFCC"/>
                </a:solidFill>
                <a:latin typeface="Arial" panose="020B0604020202020204" pitchFamily="34" charset="0"/>
              </a:rPr>
              <a:t> + H</a:t>
            </a:r>
            <a:r>
              <a:rPr lang="en-US" altLang="en-US" sz="2000" baseline="-25000">
                <a:solidFill>
                  <a:srgbClr val="FFFFCC"/>
                </a:solidFill>
                <a:latin typeface="Arial" panose="020B0604020202020204" pitchFamily="34" charset="0"/>
              </a:rPr>
              <a:t>2</a:t>
            </a:r>
            <a:endParaRPr lang="en-US" altLang="en-US" sz="20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794500" y="2032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B1FF"/>
                </a:solidFill>
                <a:latin typeface="Arial" panose="020B0604020202020204" pitchFamily="34" charset="0"/>
              </a:rPr>
              <a:t>(Not Balanced)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895600" y="24384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i="1">
                <a:solidFill>
                  <a:srgbClr val="FFB1FF"/>
                </a:solidFill>
                <a:latin typeface="Arial" panose="020B0604020202020204" pitchFamily="34" charset="0"/>
              </a:rPr>
              <a:t>Adjust the coefficients NOT the subscripts.</a:t>
            </a:r>
            <a:endParaRPr lang="en-US" altLang="en-US" sz="2400" u="sng">
              <a:solidFill>
                <a:srgbClr val="FFB1FF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327400" y="2057401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FFB1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257800" y="320040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FFFFCC"/>
                </a:solidFill>
                <a:latin typeface="Arial" panose="020B0604020202020204" pitchFamily="34" charset="0"/>
              </a:rPr>
              <a:t>-Zn-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321300" y="3683001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FFFFCC"/>
                </a:solidFill>
                <a:latin typeface="Arial" panose="020B0604020202020204" pitchFamily="34" charset="0"/>
              </a:rPr>
              <a:t>-H-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270500" y="419100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FFFFCC"/>
                </a:solidFill>
                <a:latin typeface="Arial" panose="020B0604020202020204" pitchFamily="34" charset="0"/>
              </a:rPr>
              <a:t>-Cl-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019800" y="3200401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66FF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737100" y="3213101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66FF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762500" y="4191001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66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749800" y="3683001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66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032500" y="4191001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66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032500" y="3683001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66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889500" y="5029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B1FF"/>
                </a:solidFill>
                <a:latin typeface="Arial" panose="020B0604020202020204" pitchFamily="34" charset="0"/>
              </a:rPr>
              <a:t>Balanced</a:t>
            </a:r>
          </a:p>
        </p:txBody>
      </p:sp>
    </p:spTree>
    <p:extLst>
      <p:ext uri="{BB962C8B-B14F-4D97-AF65-F5344CB8AC3E}">
        <p14:creationId xmlns:p14="http://schemas.microsoft.com/office/powerpoint/2010/main" val="9932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 animBg="1"/>
      <p:bldP spid="22534" grpId="0"/>
      <p:bldP spid="22534" grpId="1"/>
      <p:bldP spid="22536" grpId="0"/>
      <p:bldP spid="22537" grpId="0"/>
      <p:bldP spid="22538" grpId="0"/>
      <p:bldP spid="22539" grpId="0"/>
      <p:bldP spid="22540" grpId="0"/>
      <p:bldP spid="22541" grpId="0"/>
      <p:bldP spid="22542" grpId="0"/>
      <p:bldP spid="22543" grpId="0"/>
      <p:bldP spid="22544" grpId="0"/>
      <p:bldP spid="225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Practice Problems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</a:t>
            </a:r>
            <a:r>
              <a:rPr lang="en-US" altLang="en-US" baseline="-25000" smtClean="0"/>
              <a:t>2</a:t>
            </a:r>
            <a:r>
              <a:rPr lang="en-US" altLang="en-US" smtClean="0"/>
              <a:t>O + H</a:t>
            </a:r>
            <a:r>
              <a:rPr lang="en-US" altLang="en-US" baseline="-25000" smtClean="0"/>
              <a:t>2</a:t>
            </a:r>
            <a:r>
              <a:rPr lang="en-US" altLang="en-US" smtClean="0"/>
              <a:t>O → NaOH </a:t>
            </a:r>
          </a:p>
          <a:p>
            <a:pPr eaLnBrk="1" hangingPunct="1"/>
            <a:r>
              <a:rPr lang="en-US" altLang="en-US" smtClean="0"/>
              <a:t>Mg + O</a:t>
            </a:r>
            <a:r>
              <a:rPr lang="en-US" altLang="en-US" baseline="-25000" smtClean="0"/>
              <a:t>2</a:t>
            </a:r>
            <a:r>
              <a:rPr lang="en-US" altLang="en-US" smtClean="0"/>
              <a:t> → MgO</a:t>
            </a:r>
          </a:p>
          <a:p>
            <a:pPr eaLnBrk="1" hangingPunct="1"/>
            <a:r>
              <a:rPr lang="en-US" altLang="en-US" smtClean="0"/>
              <a:t>CuSO</a:t>
            </a:r>
            <a:r>
              <a:rPr lang="en-US" altLang="en-US" baseline="-25000" smtClean="0"/>
              <a:t>4</a:t>
            </a:r>
            <a:r>
              <a:rPr lang="en-US" altLang="en-US" smtClean="0"/>
              <a:t> + Al → Al</a:t>
            </a:r>
            <a:r>
              <a:rPr lang="en-US" altLang="en-US" baseline="-25000" smtClean="0"/>
              <a:t>2</a:t>
            </a:r>
            <a:r>
              <a:rPr lang="en-US" altLang="en-US" smtClean="0"/>
              <a:t>(SO</a:t>
            </a:r>
            <a:r>
              <a:rPr lang="en-US" altLang="en-US" baseline="-25000" smtClean="0"/>
              <a:t>4</a:t>
            </a:r>
            <a:r>
              <a:rPr lang="en-US" altLang="en-US" smtClean="0"/>
              <a:t>)</a:t>
            </a:r>
            <a:r>
              <a:rPr lang="en-US" altLang="en-US" baseline="-25000" smtClean="0"/>
              <a:t>3</a:t>
            </a:r>
            <a:r>
              <a:rPr lang="en-US" altLang="en-US" smtClean="0"/>
              <a:t> + Cu</a:t>
            </a:r>
          </a:p>
          <a:p>
            <a:pPr eaLnBrk="1" hangingPunct="1"/>
            <a:r>
              <a:rPr lang="en-US" altLang="en-US" smtClean="0"/>
              <a:t>C</a:t>
            </a:r>
            <a:r>
              <a:rPr lang="en-US" altLang="en-US" baseline="-25000" smtClean="0"/>
              <a:t>2</a:t>
            </a:r>
            <a:r>
              <a:rPr lang="en-US" altLang="en-US" smtClean="0"/>
              <a:t>H</a:t>
            </a:r>
            <a:r>
              <a:rPr lang="en-US" altLang="en-US" baseline="-25000" smtClean="0"/>
              <a:t>4</a:t>
            </a:r>
            <a:r>
              <a:rPr lang="en-US" altLang="en-US" smtClean="0"/>
              <a:t> + O</a:t>
            </a:r>
            <a:r>
              <a:rPr lang="en-US" altLang="en-US" baseline="-25000" smtClean="0"/>
              <a:t>2</a:t>
            </a:r>
            <a:r>
              <a:rPr lang="en-US" altLang="en-US" smtClean="0"/>
              <a:t> →  CO</a:t>
            </a:r>
            <a:r>
              <a:rPr lang="en-US" altLang="en-US" baseline="-25000" smtClean="0"/>
              <a:t>2</a:t>
            </a:r>
            <a:r>
              <a:rPr lang="en-US" altLang="en-US" smtClean="0"/>
              <a:t> + H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</a:p>
          <a:p>
            <a:pPr eaLnBrk="1" hangingPunct="1"/>
            <a:endParaRPr lang="en-US" altLang="en-US" baseline="-25000" smtClean="0"/>
          </a:p>
        </p:txBody>
      </p:sp>
    </p:spTree>
    <p:extLst>
      <p:ext uri="{BB962C8B-B14F-4D97-AF65-F5344CB8AC3E}">
        <p14:creationId xmlns:p14="http://schemas.microsoft.com/office/powerpoint/2010/main" val="9453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Practice Problems (cont)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Na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SO</a:t>
            </a:r>
            <a:r>
              <a:rPr lang="en-US" altLang="en-US" baseline="-25000" dirty="0" smtClean="0"/>
              <a:t>4 </a:t>
            </a:r>
            <a:r>
              <a:rPr lang="en-US" altLang="en-US" dirty="0" smtClean="0"/>
              <a:t>+ </a:t>
            </a:r>
            <a:r>
              <a:rPr lang="en-US" altLang="en-US" dirty="0" err="1" smtClean="0"/>
              <a:t>KCl</a:t>
            </a:r>
            <a:r>
              <a:rPr lang="en-US" altLang="en-US" dirty="0" smtClean="0"/>
              <a:t> </a:t>
            </a:r>
            <a:r>
              <a:rPr lang="en-US" altLang="en-US" dirty="0" smtClean="0">
                <a:cs typeface="Times New Roman" pitchFamily="18" charset="0"/>
              </a:rPr>
              <a:t>→ </a:t>
            </a:r>
            <a:r>
              <a:rPr lang="en-US" altLang="en-US" dirty="0" err="1" smtClean="0">
                <a:cs typeface="Times New Roman" pitchFamily="18" charset="0"/>
              </a:rPr>
              <a:t>NaCl</a:t>
            </a:r>
            <a:r>
              <a:rPr lang="en-US" altLang="en-US" dirty="0" smtClean="0">
                <a:cs typeface="Times New Roman" pitchFamily="18" charset="0"/>
              </a:rPr>
              <a:t> + K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SO</a:t>
            </a:r>
            <a:r>
              <a:rPr lang="en-US" altLang="en-US" baseline="-25000" dirty="0" smtClean="0"/>
              <a:t>4</a:t>
            </a:r>
          </a:p>
          <a:p>
            <a:pPr eaLnBrk="1" hangingPunct="1">
              <a:defRPr/>
            </a:pPr>
            <a:r>
              <a:rPr lang="en-US" altLang="en-US" dirty="0" smtClean="0"/>
              <a:t>Ca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(PO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)</a:t>
            </a:r>
            <a:r>
              <a:rPr lang="en-US" altLang="en-US" baseline="-25000" dirty="0" smtClean="0"/>
              <a:t>2 </a:t>
            </a:r>
            <a:r>
              <a:rPr lang="en-US" altLang="en-US" dirty="0" smtClean="0"/>
              <a:t>+ AgNO</a:t>
            </a:r>
            <a:r>
              <a:rPr lang="en-US" altLang="en-US" baseline="-25000" dirty="0" smtClean="0"/>
              <a:t>3 </a:t>
            </a:r>
            <a:r>
              <a:rPr lang="en-US" altLang="en-US" dirty="0" smtClean="0">
                <a:cs typeface="Times New Roman" pitchFamily="18" charset="0"/>
              </a:rPr>
              <a:t>→ Ca(NO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)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+ Ag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PO</a:t>
            </a:r>
            <a:r>
              <a:rPr lang="en-US" altLang="en-US" baseline="-25000" dirty="0" smtClean="0"/>
              <a:t>4</a:t>
            </a:r>
          </a:p>
          <a:p>
            <a:pPr eaLnBrk="1" hangingPunct="1">
              <a:defRPr/>
            </a:pPr>
            <a:r>
              <a:rPr lang="en-US" altLang="en-US" dirty="0" smtClean="0"/>
              <a:t>Zn(C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+ </a:t>
            </a:r>
            <a:r>
              <a:rPr lang="en-US" altLang="en-US" dirty="0" err="1" smtClean="0"/>
              <a:t>HBr</a:t>
            </a:r>
            <a:r>
              <a:rPr lang="en-US" altLang="en-US" dirty="0" smtClean="0"/>
              <a:t> → ZnBr</a:t>
            </a:r>
            <a:r>
              <a:rPr lang="en-US" altLang="en-US" baseline="-25000" dirty="0" smtClean="0"/>
              <a:t>2 </a:t>
            </a:r>
            <a:r>
              <a:rPr lang="en-US" altLang="en-US" dirty="0" smtClean="0"/>
              <a:t>+ HC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2</a:t>
            </a:r>
          </a:p>
          <a:p>
            <a:pPr eaLnBrk="1" hangingPunct="1">
              <a:defRPr/>
            </a:pPr>
            <a:r>
              <a:rPr lang="en-US" altLang="en-US" dirty="0" smtClean="0"/>
              <a:t>Au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(CrO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)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+ Rb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PO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</a:t>
            </a:r>
            <a:r>
              <a:rPr lang="en-US" altLang="en-US" dirty="0" smtClean="0">
                <a:cs typeface="Times New Roman" pitchFamily="18" charset="0"/>
              </a:rPr>
              <a:t>→ Rb</a:t>
            </a:r>
            <a:r>
              <a:rPr lang="en-US" altLang="en-US" baseline="-25000" dirty="0" smtClean="0">
                <a:cs typeface="Times New Roman" pitchFamily="18" charset="0"/>
              </a:rPr>
              <a:t>2</a:t>
            </a:r>
            <a:r>
              <a:rPr lang="en-US" altLang="en-US" dirty="0" smtClean="0">
                <a:cs typeface="Times New Roman" pitchFamily="18" charset="0"/>
              </a:rPr>
              <a:t>CrO</a:t>
            </a:r>
            <a:r>
              <a:rPr lang="en-US" altLang="en-US" baseline="-25000" dirty="0" smtClean="0">
                <a:cs typeface="Times New Roman" pitchFamily="18" charset="0"/>
              </a:rPr>
              <a:t>4</a:t>
            </a:r>
            <a:r>
              <a:rPr lang="en-US" altLang="en-US" dirty="0" smtClean="0">
                <a:cs typeface="Times New Roman" pitchFamily="18" charset="0"/>
              </a:rPr>
              <a:t> + AuPO</a:t>
            </a:r>
            <a:r>
              <a:rPr lang="en-US" altLang="en-US" baseline="-25000" dirty="0" smtClean="0">
                <a:cs typeface="Times New Roman" pitchFamily="18" charset="0"/>
              </a:rPr>
              <a:t>4</a:t>
            </a:r>
            <a:endParaRPr lang="en-US" altLang="en-US" dirty="0" smtClean="0"/>
          </a:p>
          <a:p>
            <a:pPr marL="0" indent="0" eaLnBrk="1" hangingPunct="1">
              <a:buNone/>
              <a:defRPr/>
            </a:pPr>
            <a:endParaRPr lang="en-US" alt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4280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Essential Questions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are the parts of a chemical equation?</a:t>
            </a:r>
          </a:p>
          <a:p>
            <a:pPr eaLnBrk="1" hangingPunct="1"/>
            <a:r>
              <a:rPr lang="en-US" altLang="en-US" smtClean="0"/>
              <a:t>Why does an equation need to be balanced?</a:t>
            </a:r>
          </a:p>
          <a:p>
            <a:pPr eaLnBrk="1" hangingPunct="1"/>
            <a:r>
              <a:rPr lang="en-US" altLang="en-US" smtClean="0"/>
              <a:t>How can you tell if an equation is balanced?</a:t>
            </a:r>
          </a:p>
          <a:p>
            <a:pPr eaLnBrk="1" hangingPunct="1"/>
            <a:r>
              <a:rPr lang="en-US" altLang="en-US" smtClean="0"/>
              <a:t>How do you balance a chemical equation?</a:t>
            </a:r>
          </a:p>
        </p:txBody>
      </p:sp>
    </p:spTree>
    <p:extLst>
      <p:ext uri="{BB962C8B-B14F-4D97-AF65-F5344CB8AC3E}">
        <p14:creationId xmlns:p14="http://schemas.microsoft.com/office/powerpoint/2010/main" val="33776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6.4 Tracked Assignment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Worksheet</a:t>
            </a:r>
          </a:p>
        </p:txBody>
      </p:sp>
    </p:spTree>
    <p:extLst>
      <p:ext uri="{BB962C8B-B14F-4D97-AF65-F5344CB8AC3E}">
        <p14:creationId xmlns:p14="http://schemas.microsoft.com/office/powerpoint/2010/main" val="15752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Essential Questions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are the parts of a chemical equation?</a:t>
            </a:r>
          </a:p>
          <a:p>
            <a:pPr eaLnBrk="1" hangingPunct="1"/>
            <a:r>
              <a:rPr lang="en-US" altLang="en-US" smtClean="0"/>
              <a:t>Why does an equation need to be balanced?</a:t>
            </a:r>
          </a:p>
          <a:p>
            <a:pPr eaLnBrk="1" hangingPunct="1"/>
            <a:r>
              <a:rPr lang="en-US" altLang="en-US" smtClean="0"/>
              <a:t>How can you tell if an equation is balanced?</a:t>
            </a:r>
          </a:p>
          <a:p>
            <a:pPr eaLnBrk="1" hangingPunct="1"/>
            <a:r>
              <a:rPr lang="en-US" altLang="en-US" smtClean="0"/>
              <a:t>How do you balance a chemical equation?</a:t>
            </a:r>
          </a:p>
        </p:txBody>
      </p:sp>
    </p:spTree>
    <p:extLst>
      <p:ext uri="{BB962C8B-B14F-4D97-AF65-F5344CB8AC3E}">
        <p14:creationId xmlns:p14="http://schemas.microsoft.com/office/powerpoint/2010/main" val="16904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Chemical Reactions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1" y="1676400"/>
            <a:ext cx="3516313" cy="4419600"/>
          </a:xfrm>
        </p:spPr>
        <p:txBody>
          <a:bodyPr/>
          <a:lstStyle/>
          <a:p>
            <a:pPr eaLnBrk="1" hangingPunct="1"/>
            <a:r>
              <a:rPr lang="en-US" altLang="en-US" sz="2800"/>
              <a:t>A chemical reaction is when new substance(s) are formed through the rearrangement of atoms.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5888" y="1676400"/>
            <a:ext cx="3516312" cy="4419600"/>
          </a:xfrm>
        </p:spPr>
      </p:pic>
    </p:spTree>
    <p:extLst>
      <p:ext uri="{BB962C8B-B14F-4D97-AF65-F5344CB8AC3E}">
        <p14:creationId xmlns:p14="http://schemas.microsoft.com/office/powerpoint/2010/main" val="12137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do reactions occur?</a:t>
            </a:r>
            <a:br>
              <a:rPr lang="en-US" altLang="en-US" smtClean="0"/>
            </a:br>
            <a:r>
              <a:rPr lang="en-US" altLang="en-US" smtClean="0"/>
              <a:t>(don’t need to write)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1" y="1676400"/>
            <a:ext cx="3516313" cy="4419600"/>
          </a:xfrm>
        </p:spPr>
      </p:pic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65888" y="1676400"/>
            <a:ext cx="3516312" cy="4419600"/>
          </a:xfrm>
        </p:spPr>
        <p:txBody>
          <a:bodyPr/>
          <a:lstStyle/>
          <a:p>
            <a:pPr eaLnBrk="1" hangingPunct="1"/>
            <a:r>
              <a:rPr lang="en-US" altLang="en-US" sz="2800"/>
              <a:t>Reactions occur to reach a more stable state.</a:t>
            </a:r>
          </a:p>
          <a:p>
            <a:pPr marL="692150" lvl="1" indent="-347663" eaLnBrk="1" hangingPunct="1"/>
            <a:r>
              <a:rPr lang="en-US" altLang="en-US" sz="2400"/>
              <a:t>Fulfilling the octet rule</a:t>
            </a:r>
          </a:p>
          <a:p>
            <a:pPr marL="692150" lvl="1" indent="-347663" eaLnBrk="1" hangingPunct="1"/>
            <a:r>
              <a:rPr lang="en-US" altLang="en-US" sz="2400"/>
              <a:t>Reach a more stable energy level</a:t>
            </a:r>
          </a:p>
        </p:txBody>
      </p:sp>
    </p:spTree>
    <p:extLst>
      <p:ext uri="{BB962C8B-B14F-4D97-AF65-F5344CB8AC3E}">
        <p14:creationId xmlns:p14="http://schemas.microsoft.com/office/powerpoint/2010/main" val="29299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Chemical Equations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Representation of a chemical reaction</a:t>
            </a:r>
          </a:p>
          <a:p>
            <a:pPr marL="0" indent="0" eaLnBrk="1" hangingPunct="1">
              <a:buNone/>
              <a:defRPr/>
            </a:pPr>
            <a:r>
              <a:rPr lang="en-US" altLang="en-US" dirty="0" smtClean="0"/>
              <a:t>	Reactants → Products</a:t>
            </a:r>
          </a:p>
          <a:p>
            <a:pPr eaLnBrk="1" hangingPunct="1">
              <a:defRPr/>
            </a:pPr>
            <a:r>
              <a:rPr lang="en-US" altLang="en-US" dirty="0" smtClean="0"/>
              <a:t>→</a:t>
            </a:r>
            <a:r>
              <a:rPr lang="en-US" altLang="en-US" dirty="0" smtClean="0">
                <a:solidFill>
                  <a:schemeClr val="accent2"/>
                </a:solidFill>
              </a:rPr>
              <a:t> </a:t>
            </a:r>
            <a:r>
              <a:rPr lang="en-US" altLang="en-US" dirty="0" smtClean="0"/>
              <a:t>means “produces”, “forms”, “yields” etc.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marL="692150" lvl="1" indent="-347663" eaLnBrk="1" hangingPunct="1">
              <a:buNone/>
              <a:defRPr/>
            </a:pPr>
            <a:endParaRPr lang="en-US" altLang="en-US" dirty="0" smtClean="0"/>
          </a:p>
        </p:txBody>
      </p:sp>
      <p:pic>
        <p:nvPicPr>
          <p:cNvPr id="7174" name="Picture 6" descr="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35438"/>
            <a:ext cx="243205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Chemical Equations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1676400"/>
            <a:ext cx="636905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Word equations list the names of reactants and products</a:t>
            </a:r>
          </a:p>
          <a:p>
            <a:pPr lvl="1" eaLnBrk="1" hangingPunct="1">
              <a:defRPr/>
            </a:pPr>
            <a:r>
              <a:rPr lang="en-US" altLang="en-US" sz="2400" dirty="0"/>
              <a:t>Iron metal reacts with oxygen gas to produce iron (III) oxide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Formula equations use chemical formulas to represent reactants and products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4 Fe </a:t>
            </a:r>
            <a:r>
              <a:rPr lang="en-US" altLang="en-US" dirty="0"/>
              <a:t>(s) + </a:t>
            </a:r>
            <a:r>
              <a:rPr lang="en-US" altLang="en-US" dirty="0" smtClean="0"/>
              <a:t>3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  <a:r>
              <a:rPr lang="en-US" altLang="en-US" dirty="0"/>
              <a:t>(g)→ </a:t>
            </a:r>
            <a:r>
              <a:rPr lang="en-US" altLang="en-US" dirty="0" smtClean="0"/>
              <a:t>2 Fe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</a:t>
            </a:r>
            <a:r>
              <a:rPr lang="en-US" altLang="en-US" dirty="0"/>
              <a:t>(s)</a:t>
            </a:r>
          </a:p>
          <a:p>
            <a:pPr marL="457200" lvl="1" indent="0" eaLnBrk="1" hangingPunct="1">
              <a:buNone/>
              <a:defRPr/>
            </a:pPr>
            <a:endParaRPr lang="en-US" altLang="en-US" sz="24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76429">
            <a:off x="8534400" y="533401"/>
            <a:ext cx="1905000" cy="1419225"/>
          </a:xfrm>
        </p:spPr>
      </p:pic>
    </p:spTree>
    <p:extLst>
      <p:ext uri="{BB962C8B-B14F-4D97-AF65-F5344CB8AC3E}">
        <p14:creationId xmlns:p14="http://schemas.microsoft.com/office/powerpoint/2010/main" val="69451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States in Formula Equations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Letter in parenthesis indicates state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mtClean="0"/>
              <a:t>(s) solid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mtClean="0"/>
              <a:t>(l) liquid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mtClean="0"/>
              <a:t>(g) gas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mtClean="0"/>
              <a:t>(aq) aqueous solution (dissolved in water)</a:t>
            </a:r>
          </a:p>
        </p:txBody>
      </p:sp>
    </p:spTree>
    <p:extLst>
      <p:ext uri="{BB962C8B-B14F-4D97-AF65-F5344CB8AC3E}">
        <p14:creationId xmlns:p14="http://schemas.microsoft.com/office/powerpoint/2010/main" val="42202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Law of Conservation of Mass</a:t>
            </a:r>
            <a:br>
              <a:rPr lang="en-US" altLang="en-US" smtClean="0"/>
            </a:br>
            <a:r>
              <a:rPr lang="en-US" altLang="en-US" sz="2200"/>
              <a:t>(Conservation of Matter)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1" y="1676400"/>
            <a:ext cx="3516313" cy="4419600"/>
          </a:xfrm>
        </p:spPr>
        <p:txBody>
          <a:bodyPr/>
          <a:lstStyle/>
          <a:p>
            <a:pPr eaLnBrk="1" hangingPunct="1"/>
            <a:r>
              <a:rPr lang="en-US" altLang="en-US" sz="2800"/>
              <a:t>Mass cannot be created or destroyed; can only change forms</a:t>
            </a:r>
          </a:p>
          <a:p>
            <a:pPr eaLnBrk="1" hangingPunct="1"/>
            <a:r>
              <a:rPr lang="en-US" altLang="en-US" sz="2800"/>
              <a:t>All chemical reactions and equations must be balanced to obey this law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5888" y="1676400"/>
            <a:ext cx="3516312" cy="4419600"/>
          </a:xfrm>
        </p:spPr>
      </p:pic>
    </p:spTree>
    <p:extLst>
      <p:ext uri="{BB962C8B-B14F-4D97-AF65-F5344CB8AC3E}">
        <p14:creationId xmlns:p14="http://schemas.microsoft.com/office/powerpoint/2010/main" val="35955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Law of Conservation of Mass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The total mass (grams) must be the same on both sides of the equation</a:t>
            </a:r>
          </a:p>
          <a:p>
            <a:pPr>
              <a:defRPr/>
            </a:pPr>
            <a:r>
              <a:rPr lang="en-US" altLang="en-US" dirty="0" smtClean="0"/>
              <a:t>Ex: 2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+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→ 2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</a:p>
          <a:p>
            <a:pPr>
              <a:defRPr/>
            </a:pPr>
            <a:r>
              <a:rPr lang="en-US" altLang="en-US" dirty="0" smtClean="0"/>
              <a:t>4.04 g H</a:t>
            </a:r>
            <a:r>
              <a:rPr lang="en-US" altLang="en-US" baseline="-25000" dirty="0" smtClean="0"/>
              <a:t>2 </a:t>
            </a:r>
            <a:r>
              <a:rPr lang="en-US" altLang="en-US" dirty="0" smtClean="0"/>
              <a:t>+ 32.00 g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→ 36.04 g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</a:p>
          <a:p>
            <a:pPr>
              <a:defRPr/>
            </a:pPr>
            <a:r>
              <a:rPr lang="en-US" altLang="en-US" dirty="0" smtClean="0"/>
              <a:t>Ex: </a:t>
            </a:r>
            <a:r>
              <a:rPr lang="en-US" altLang="en-US" dirty="0" err="1" smtClean="0"/>
              <a:t>HCl</a:t>
            </a:r>
            <a:r>
              <a:rPr lang="en-US" altLang="en-US" dirty="0" smtClean="0"/>
              <a:t>  +  </a:t>
            </a:r>
            <a:r>
              <a:rPr lang="en-US" altLang="en-US" dirty="0" err="1" smtClean="0"/>
              <a:t>RbOH</a:t>
            </a:r>
            <a:r>
              <a:rPr lang="en-US" altLang="en-US" dirty="0" smtClean="0"/>
              <a:t> →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 + </a:t>
            </a:r>
            <a:r>
              <a:rPr lang="en-US" altLang="en-US" dirty="0" err="1" smtClean="0"/>
              <a:t>RbCl</a:t>
            </a: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    36.46 g    102.48 g   18.02 g     ? </a:t>
            </a:r>
          </a:p>
          <a:p>
            <a:pPr>
              <a:defRPr/>
            </a:pPr>
            <a:r>
              <a:rPr lang="en-US" altLang="en-US" dirty="0" smtClean="0"/>
              <a:t>Ex: 2 </a:t>
            </a:r>
            <a:r>
              <a:rPr lang="en-US" dirty="0" smtClean="0"/>
              <a:t>Na </a:t>
            </a:r>
            <a:r>
              <a:rPr lang="en-US" dirty="0"/>
              <a:t>+ </a:t>
            </a:r>
            <a:r>
              <a:rPr lang="en-US" dirty="0" smtClean="0"/>
              <a:t>2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NaOH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	91.96 g   72.08 g           ?          4.04 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63274" y="4505131"/>
            <a:ext cx="2438400" cy="584200"/>
          </a:xfrm>
          <a:prstGeom prst="rect">
            <a:avLst/>
          </a:prstGeom>
          <a:solidFill>
            <a:srgbClr val="AA3722"/>
          </a:solidFill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FFCC"/>
                </a:solidFill>
              </a:rPr>
              <a:t>120.92 g </a:t>
            </a:r>
            <a:r>
              <a:rPr lang="en-US" sz="3200" dirty="0" err="1">
                <a:solidFill>
                  <a:srgbClr val="FFFFCC"/>
                </a:solidFill>
              </a:rPr>
              <a:t>RbCl</a:t>
            </a:r>
            <a:endParaRPr lang="en-US" sz="3200" dirty="0">
              <a:solidFill>
                <a:srgbClr val="FF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2755" y="5642137"/>
            <a:ext cx="1676400" cy="1077912"/>
          </a:xfrm>
          <a:prstGeom prst="rect">
            <a:avLst/>
          </a:prstGeom>
          <a:solidFill>
            <a:srgbClr val="AA3722"/>
          </a:solidFill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FFCC"/>
                </a:solidFill>
              </a:rPr>
              <a:t>160 g </a:t>
            </a:r>
            <a:r>
              <a:rPr lang="en-US" sz="3200" dirty="0" err="1">
                <a:solidFill>
                  <a:srgbClr val="FFFFCC"/>
                </a:solidFill>
              </a:rPr>
              <a:t>NaOH</a:t>
            </a:r>
            <a:endParaRPr lang="en-US" sz="32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Widescreen</PresentationFormat>
  <Paragraphs>101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Garamond</vt:lpstr>
      <vt:lpstr>Times New Roman</vt:lpstr>
      <vt:lpstr>Wingdings</vt:lpstr>
      <vt:lpstr>Glowing test tubes design template</vt:lpstr>
      <vt:lpstr>6.4 Chemical Reactions Obj 2</vt:lpstr>
      <vt:lpstr>Essential Questions</vt:lpstr>
      <vt:lpstr>Chemical Reactions</vt:lpstr>
      <vt:lpstr>Why do reactions occur? (don’t need to write)</vt:lpstr>
      <vt:lpstr>Chemical Equations</vt:lpstr>
      <vt:lpstr>Types of Chemical Equations</vt:lpstr>
      <vt:lpstr>States in Formula Equations</vt:lpstr>
      <vt:lpstr>Law of Conservation of Mass (Conservation of Matter)</vt:lpstr>
      <vt:lpstr>Law of Conservation of Mass (cont)</vt:lpstr>
      <vt:lpstr>Law of Conservation of Mass (cont)</vt:lpstr>
      <vt:lpstr>Identifying Balanced Chemical Equations</vt:lpstr>
      <vt:lpstr>Balancing Steps</vt:lpstr>
      <vt:lpstr>Tips for Balancing</vt:lpstr>
      <vt:lpstr>Sample Problem</vt:lpstr>
      <vt:lpstr>Practice Problems</vt:lpstr>
      <vt:lpstr>Practice Problems (cont)</vt:lpstr>
      <vt:lpstr>Essential Questions</vt:lpstr>
      <vt:lpstr>6.4 Tracked Assignment</vt:lpstr>
    </vt:vector>
  </TitlesOfParts>
  <Company>Canyons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6.4 Chemical Reactions Obj 2</dc:title>
  <dc:creator>Schow, Alison</dc:creator>
  <cp:lastModifiedBy>Schow, Alison</cp:lastModifiedBy>
  <cp:revision>1</cp:revision>
  <dcterms:created xsi:type="dcterms:W3CDTF">2020-02-25T21:35:15Z</dcterms:created>
  <dcterms:modified xsi:type="dcterms:W3CDTF">2020-02-25T21:35:28Z</dcterms:modified>
</cp:coreProperties>
</file>