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F22F-7781-4389-A5C7-5AF023D8D90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D0C9-C31F-4F94-AE45-0A18635DC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9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F22F-7781-4389-A5C7-5AF023D8D90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D0C9-C31F-4F94-AE45-0A18635DC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F22F-7781-4389-A5C7-5AF023D8D90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D0C9-C31F-4F94-AE45-0A18635DC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02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103632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600200"/>
            <a:ext cx="85344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48400"/>
            <a:ext cx="579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83791-CAE6-4EE3-AA31-E0097DB9AE68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6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C6058-22C2-4D5A-8B5B-AFCE374D9A16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28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280CE-F722-4836-BD4B-1434EB529A88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81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7200" y="1676400"/>
            <a:ext cx="4673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00" y="1676400"/>
            <a:ext cx="4673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64BA0-C87B-48AB-8C9D-59C586291DD6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83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6E09E-8137-459F-868D-CBAFBF3EEFE8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941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40723-3F34-4A2A-92B8-D024EE15CABE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451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2D812-1BF3-4009-8058-822F76340C60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2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A1F50-4720-431F-9CC0-DCFF105403DC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1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F22F-7781-4389-A5C7-5AF023D8D90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D0C9-C31F-4F94-AE45-0A18635DC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8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9A6DD-3D0C-47AD-B4B7-7400F57A470F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7946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5B683-18AF-415D-AE2E-44B4879D7847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803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90000" y="457200"/>
            <a:ext cx="2387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27200" y="457200"/>
            <a:ext cx="6959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AA77A-7AAA-46FF-983F-FEDD9665A5CF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200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457200"/>
            <a:ext cx="955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7200" y="1676400"/>
            <a:ext cx="4673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00" y="1676400"/>
            <a:ext cx="4673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EFEEA-37C9-4C3D-9B81-3517171F618E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001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457200"/>
            <a:ext cx="955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7200" y="1676400"/>
            <a:ext cx="4673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0" y="1676400"/>
            <a:ext cx="4673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F9EA3-6AEB-4858-9A3A-E08A3FD1A7DD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457200"/>
            <a:ext cx="955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7200" y="1676400"/>
            <a:ext cx="9550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27200" y="3962400"/>
            <a:ext cx="9550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10787-0757-4C66-A435-B6B8D5B2962F}" type="slidenum">
              <a:rPr lang="en-US" alt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4081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103632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600200"/>
            <a:ext cx="85344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48400"/>
            <a:ext cx="579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6995B-EBFF-4DFD-8104-6CCE114FCB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257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38F8E-3A3E-40E6-BF4A-05879D711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4488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FBA91-2AFB-4EE7-BCFF-CD8D96CCCC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1604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7200" y="1676400"/>
            <a:ext cx="4673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00" y="1676400"/>
            <a:ext cx="4673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9621-DA04-4A0B-9D5E-D6717FAB8C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56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F22F-7781-4389-A5C7-5AF023D8D90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D0C9-C31F-4F94-AE45-0A18635DC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197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85F08-4D68-4639-B446-2721899E6C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0528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6429-0FB6-4E62-B1BB-C150B02CB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6830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0C4C3-5D03-4520-9AD2-8C9F80981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4068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885B6-8290-4A07-B427-D4BE19D15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8206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FE40D-4790-435D-A38B-7A4A77F80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8471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6702F-FFEA-414D-A119-AB5D3A926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4011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90000" y="457200"/>
            <a:ext cx="2387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27200" y="457200"/>
            <a:ext cx="6959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BF740-7DBB-4799-9282-EDC7D2C93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0050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457200"/>
            <a:ext cx="955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7200" y="1676400"/>
            <a:ext cx="4673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4000" y="1676400"/>
            <a:ext cx="4673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68FEE-073E-4E16-AAAD-B9BF8B832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5111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457200"/>
            <a:ext cx="955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7200" y="1676400"/>
            <a:ext cx="4673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0" y="1676400"/>
            <a:ext cx="4673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F1CA8-044A-4FDE-8DFB-7253909E4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422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457200"/>
            <a:ext cx="955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27200" y="1676400"/>
            <a:ext cx="9550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27200" y="3962400"/>
            <a:ext cx="95504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A0759-8B32-42F1-9763-B1A8133452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462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F22F-7781-4389-A5C7-5AF023D8D90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D0C9-C31F-4F94-AE45-0A18635DC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9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F22F-7781-4389-A5C7-5AF023D8D90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D0C9-C31F-4F94-AE45-0A18635DC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9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F22F-7781-4389-A5C7-5AF023D8D90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D0C9-C31F-4F94-AE45-0A18635DC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6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F22F-7781-4389-A5C7-5AF023D8D90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D0C9-C31F-4F94-AE45-0A18635DC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8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F22F-7781-4389-A5C7-5AF023D8D90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D0C9-C31F-4F94-AE45-0A18635DC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8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F22F-7781-4389-A5C7-5AF023D8D90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D0C9-C31F-4F94-AE45-0A18635DC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3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4F22F-7781-4389-A5C7-5AF023D8D90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8D0C9-C31F-4F94-AE45-0A18635DC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7200" y="457200"/>
            <a:ext cx="955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7200" y="1676400"/>
            <a:ext cx="9550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 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27200" y="6248400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68801" y="6248400"/>
            <a:ext cx="418041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CC"/>
              </a:solidFill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248400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FEF5C4-22BB-4ACD-827F-FC684B0D8D8F}" type="slidenum">
              <a:rPr lang="en-US" altLang="en-US">
                <a:solidFill>
                  <a:srgbClr val="FFFFCC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288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7200" y="457200"/>
            <a:ext cx="955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7200" y="1676400"/>
            <a:ext cx="9550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 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27200" y="6248400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CC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68801" y="6248400"/>
            <a:ext cx="418041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FFFFCC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248400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CC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86ED4C-ED69-4F58-BE0B-7158160FB3E6}" type="slidenum">
              <a:rPr lang="en-US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018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2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54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Metals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Use activity series on page 333 to tell which metals are more “active” or “reactive” than others</a:t>
            </a:r>
          </a:p>
          <a:p>
            <a:pPr eaLnBrk="1" hangingPunct="1">
              <a:defRPr/>
            </a:pPr>
            <a:r>
              <a:rPr lang="en-US" altLang="en-US" dirty="0" smtClean="0"/>
              <a:t>When H is </a:t>
            </a:r>
            <a:r>
              <a:rPr lang="en-US" altLang="en-US" u="sng" dirty="0" smtClean="0"/>
              <a:t>alone</a:t>
            </a:r>
            <a:r>
              <a:rPr lang="en-US" altLang="en-US" dirty="0" smtClean="0"/>
              <a:t> it will be H</a:t>
            </a:r>
            <a:r>
              <a:rPr lang="en-US" altLang="en-US" baseline="-25000" dirty="0" smtClean="0"/>
              <a:t>2</a:t>
            </a: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K(s) + </a:t>
            </a:r>
            <a:r>
              <a:rPr lang="en-US" altLang="en-US" dirty="0" err="1" smtClean="0"/>
              <a:t>NaOH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aq</a:t>
            </a:r>
            <a:r>
              <a:rPr lang="en-US" altLang="en-US" dirty="0" smtClean="0"/>
              <a:t>)→</a:t>
            </a:r>
          </a:p>
          <a:p>
            <a:pPr eaLnBrk="1" hangingPunct="1">
              <a:defRPr/>
            </a:pPr>
            <a:r>
              <a:rPr lang="en-US" altLang="en-US" dirty="0" smtClean="0"/>
              <a:t>Ag(s) + KNO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aq</a:t>
            </a:r>
            <a:r>
              <a:rPr lang="en-US" altLang="en-US" dirty="0" smtClean="0"/>
              <a:t>)→</a:t>
            </a:r>
          </a:p>
          <a:p>
            <a:pPr eaLnBrk="1" hangingPunct="1">
              <a:defRPr/>
            </a:pPr>
            <a:r>
              <a:rPr lang="en-US" altLang="en-US" dirty="0" smtClean="0"/>
              <a:t> Al +  HI →</a:t>
            </a:r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532438" y="3356898"/>
            <a:ext cx="243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dirty="0">
                <a:solidFill>
                  <a:srgbClr val="FFFFCC"/>
                </a:solidFill>
                <a:latin typeface="Garamond"/>
              </a:rPr>
              <a:t>KOH + Na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652341" y="3933493"/>
            <a:ext cx="243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dirty="0">
                <a:solidFill>
                  <a:srgbClr val="FFFFCC"/>
                </a:solidFill>
                <a:latin typeface="Garamond"/>
              </a:rPr>
              <a:t>No reaction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961438" y="2286000"/>
          <a:ext cx="1325562" cy="234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654"/>
                <a:gridCol w="799908"/>
              </a:tblGrid>
              <a:tr h="16759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Activity of Metals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Li</a:t>
                      </a:r>
                      <a:endParaRPr lang="en-US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1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7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K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Ca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Na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Mg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Al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Zn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Fe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Pb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Cu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Hg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r"/>
                          <a:tab pos="0" algn="l"/>
                        </a:tabLst>
                      </a:pPr>
                      <a:r>
                        <a:rPr lang="en-US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Ag</a:t>
                      </a:r>
                      <a:endParaRPr 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4" marR="68564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>
            <a:off x="9550400" y="2552700"/>
            <a:ext cx="0" cy="19573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548813" y="2674938"/>
            <a:ext cx="42545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vert" upright="1"/>
          <a:lstStyle/>
          <a:p>
            <a:pPr eaLnBrk="0" fontAlgn="base" hangingPunct="0">
              <a:defRPr/>
            </a:pPr>
            <a:r>
              <a:rPr lang="en-US" sz="1600" dirty="0">
                <a:solidFill>
                  <a:srgbClr val="7E2A00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sz="1400" dirty="0">
                <a:solidFill>
                  <a:srgbClr val="7E2A00">
                    <a:lumMod val="50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Decreasing activity</a:t>
            </a:r>
            <a:endParaRPr lang="en-US" sz="1200" dirty="0">
              <a:solidFill>
                <a:srgbClr val="7E2A00">
                  <a:lumMod val="50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000075" y="4510088"/>
            <a:ext cx="53101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dirty="0">
                <a:solidFill>
                  <a:srgbClr val="FFFFCC"/>
                </a:solidFill>
                <a:latin typeface="Garamond"/>
              </a:rPr>
              <a:t>2       6           2 AlI</a:t>
            </a:r>
            <a:r>
              <a:rPr lang="en-US" altLang="en-US" baseline="-25000" dirty="0">
                <a:solidFill>
                  <a:srgbClr val="FFFFCC"/>
                </a:solidFill>
                <a:latin typeface="Garamond"/>
              </a:rPr>
              <a:t>3</a:t>
            </a:r>
            <a:r>
              <a:rPr lang="en-US" altLang="en-US" dirty="0">
                <a:solidFill>
                  <a:srgbClr val="FFFFCC"/>
                </a:solidFill>
                <a:latin typeface="Garamond"/>
              </a:rPr>
              <a:t> + 3 H</a:t>
            </a:r>
            <a:r>
              <a:rPr lang="en-US" altLang="en-US" baseline="-25000" dirty="0">
                <a:solidFill>
                  <a:srgbClr val="FFFFCC"/>
                </a:solidFill>
                <a:latin typeface="Garamond"/>
              </a:rPr>
              <a:t>2</a:t>
            </a:r>
            <a:endParaRPr lang="en-US" altLang="en-US" dirty="0">
              <a:solidFill>
                <a:srgbClr val="FFFFCC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277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  <p:bldP spid="4" grpId="0" autoUpdateAnimBg="0"/>
      <p:bldP spid="5" grpId="0" autoUpdateAnimBg="0"/>
      <p:bldP spid="8" grpId="0"/>
      <p:bldP spid="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Double Replacement Reactions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Double replacement reactions: cations in two compounds switch places. (remember to cross charges)</a:t>
            </a:r>
          </a:p>
          <a:p>
            <a:pPr eaLnBrk="1" hangingPunct="1"/>
            <a:r>
              <a:rPr lang="en-US" altLang="en-US" smtClean="0">
                <a:solidFill>
                  <a:srgbClr val="CCCCFF"/>
                </a:solidFill>
              </a:rPr>
              <a:t>A</a:t>
            </a:r>
            <a:r>
              <a:rPr lang="en-US" altLang="en-US" smtClean="0">
                <a:solidFill>
                  <a:srgbClr val="99FFCC"/>
                </a:solidFill>
              </a:rPr>
              <a:t>Y</a:t>
            </a:r>
            <a:r>
              <a:rPr lang="en-US" altLang="en-US" smtClean="0">
                <a:solidFill>
                  <a:srgbClr val="CCCCFF"/>
                </a:solidFill>
              </a:rPr>
              <a:t> + </a:t>
            </a:r>
            <a:r>
              <a:rPr lang="en-US" altLang="en-US" smtClean="0">
                <a:solidFill>
                  <a:srgbClr val="FF9999"/>
                </a:solidFill>
              </a:rPr>
              <a:t>B</a:t>
            </a:r>
            <a:r>
              <a:rPr lang="en-US" altLang="en-US" smtClean="0">
                <a:solidFill>
                  <a:srgbClr val="FFFF66"/>
                </a:solidFill>
              </a:rPr>
              <a:t>X</a:t>
            </a:r>
            <a:r>
              <a:rPr lang="en-US" altLang="en-US" smtClean="0">
                <a:solidFill>
                  <a:srgbClr val="FF9999"/>
                </a:solidFill>
              </a:rPr>
              <a:t> </a:t>
            </a:r>
            <a:r>
              <a:rPr lang="en-US" altLang="en-US" smtClean="0"/>
              <a:t>→ </a:t>
            </a:r>
            <a:r>
              <a:rPr lang="en-US" altLang="en-US" smtClean="0">
                <a:solidFill>
                  <a:srgbClr val="FF9999"/>
                </a:solidFill>
              </a:rPr>
              <a:t>B</a:t>
            </a:r>
            <a:r>
              <a:rPr lang="en-US" altLang="en-US" smtClean="0">
                <a:solidFill>
                  <a:srgbClr val="99FFCC"/>
                </a:solidFill>
              </a:rPr>
              <a:t>Y</a:t>
            </a:r>
            <a:r>
              <a:rPr lang="en-US" altLang="en-US" smtClean="0">
                <a:solidFill>
                  <a:srgbClr val="FF9999"/>
                </a:solidFill>
              </a:rPr>
              <a:t> </a:t>
            </a:r>
            <a:r>
              <a:rPr lang="en-US" altLang="en-US" smtClean="0"/>
              <a:t>+ </a:t>
            </a:r>
            <a:r>
              <a:rPr lang="en-US" altLang="en-US" smtClean="0">
                <a:solidFill>
                  <a:srgbClr val="CCCCFF"/>
                </a:solidFill>
              </a:rPr>
              <a:t>A</a:t>
            </a:r>
            <a:r>
              <a:rPr lang="en-US" altLang="en-US" smtClean="0">
                <a:solidFill>
                  <a:srgbClr val="FFFF66"/>
                </a:solidFill>
              </a:rPr>
              <a:t>X</a:t>
            </a:r>
          </a:p>
          <a:p>
            <a:pPr eaLnBrk="1" hangingPunct="1"/>
            <a:r>
              <a:rPr lang="en-US" altLang="en-US" smtClean="0">
                <a:solidFill>
                  <a:srgbClr val="CCCCFF"/>
                </a:solidFill>
              </a:rPr>
              <a:t>Ag</a:t>
            </a:r>
            <a:r>
              <a:rPr lang="en-US" altLang="en-US" smtClean="0">
                <a:solidFill>
                  <a:srgbClr val="99FFCC"/>
                </a:solidFill>
              </a:rPr>
              <a:t>NO</a:t>
            </a:r>
            <a:r>
              <a:rPr lang="en-US" altLang="en-US" baseline="-25000" smtClean="0">
                <a:solidFill>
                  <a:srgbClr val="99FFCC"/>
                </a:solidFill>
              </a:rPr>
              <a:t>3</a:t>
            </a:r>
            <a:r>
              <a:rPr lang="en-US" altLang="en-US" smtClean="0">
                <a:solidFill>
                  <a:srgbClr val="99FFCC"/>
                </a:solidFill>
              </a:rPr>
              <a:t> </a:t>
            </a:r>
            <a:r>
              <a:rPr lang="en-US" altLang="en-US" smtClean="0"/>
              <a:t>+ </a:t>
            </a:r>
            <a:r>
              <a:rPr lang="en-US" altLang="en-US" smtClean="0">
                <a:solidFill>
                  <a:srgbClr val="FF9999"/>
                </a:solidFill>
              </a:rPr>
              <a:t>H</a:t>
            </a:r>
            <a:r>
              <a:rPr lang="en-US" altLang="en-US" smtClean="0">
                <a:solidFill>
                  <a:srgbClr val="FFFF66"/>
                </a:solidFill>
              </a:rPr>
              <a:t>Cl</a:t>
            </a:r>
            <a:r>
              <a:rPr lang="en-US" altLang="en-US" smtClean="0">
                <a:solidFill>
                  <a:srgbClr val="FF9999"/>
                </a:solidFill>
              </a:rPr>
              <a:t> </a:t>
            </a:r>
            <a:r>
              <a:rPr lang="en-US" altLang="en-US" smtClean="0"/>
              <a:t>→ </a:t>
            </a:r>
            <a:r>
              <a:rPr lang="en-US" altLang="en-US" smtClean="0">
                <a:solidFill>
                  <a:srgbClr val="FF9999"/>
                </a:solidFill>
              </a:rPr>
              <a:t>H</a:t>
            </a:r>
            <a:r>
              <a:rPr lang="en-US" altLang="en-US" smtClean="0">
                <a:solidFill>
                  <a:srgbClr val="99FFCC"/>
                </a:solidFill>
              </a:rPr>
              <a:t>NO</a:t>
            </a:r>
            <a:r>
              <a:rPr lang="en-US" altLang="en-US" baseline="-25000" smtClean="0">
                <a:solidFill>
                  <a:srgbClr val="99FFCC"/>
                </a:solidFill>
              </a:rPr>
              <a:t>3 </a:t>
            </a:r>
            <a:r>
              <a:rPr lang="en-US" altLang="en-US" smtClean="0"/>
              <a:t>+</a:t>
            </a:r>
            <a:r>
              <a:rPr lang="en-US" altLang="en-US" smtClean="0">
                <a:solidFill>
                  <a:srgbClr val="FF9999"/>
                </a:solidFill>
              </a:rPr>
              <a:t> </a:t>
            </a:r>
            <a:r>
              <a:rPr lang="en-US" altLang="en-US" smtClean="0">
                <a:solidFill>
                  <a:srgbClr val="CCCCFF"/>
                </a:solidFill>
              </a:rPr>
              <a:t>Ag</a:t>
            </a:r>
            <a:r>
              <a:rPr lang="en-US" altLang="en-US" smtClean="0">
                <a:solidFill>
                  <a:srgbClr val="FFFF66"/>
                </a:solidFill>
              </a:rPr>
              <a:t>Cl</a:t>
            </a:r>
          </a:p>
          <a:p>
            <a:pPr eaLnBrk="1" hangingPunct="1"/>
            <a:endParaRPr lang="en-US" altLang="en-US" smtClean="0">
              <a:solidFill>
                <a:srgbClr val="FF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0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Double Replacement Reactions (cont)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  Na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S +    CdI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→ </a:t>
            </a:r>
          </a:p>
          <a:p>
            <a:r>
              <a:rPr lang="en-US" altLang="en-US" dirty="0" smtClean="0"/>
              <a:t>  </a:t>
            </a:r>
            <a:r>
              <a:rPr lang="en-US" altLang="en-US" dirty="0" err="1" smtClean="0"/>
              <a:t>NaCN</a:t>
            </a:r>
            <a:r>
              <a:rPr lang="en-US" altLang="en-US" dirty="0" smtClean="0"/>
              <a:t> +   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SO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 →</a:t>
            </a:r>
          </a:p>
          <a:p>
            <a:r>
              <a:rPr lang="en-US" altLang="en-US" dirty="0" smtClean="0"/>
              <a:t>  </a:t>
            </a:r>
            <a:r>
              <a:rPr lang="en-US" altLang="en-US" dirty="0" err="1" smtClean="0"/>
              <a:t>CaO</a:t>
            </a:r>
            <a:r>
              <a:rPr lang="en-US" altLang="en-US" dirty="0" smtClean="0"/>
              <a:t> +    </a:t>
            </a:r>
            <a:r>
              <a:rPr lang="en-US" altLang="en-US" dirty="0" err="1" smtClean="0"/>
              <a:t>HCl</a:t>
            </a:r>
            <a:r>
              <a:rPr lang="en-US" altLang="en-US" dirty="0" smtClean="0"/>
              <a:t> →</a:t>
            </a:r>
          </a:p>
          <a:p>
            <a:r>
              <a:rPr lang="en-US" altLang="en-US" dirty="0" smtClean="0"/>
              <a:t>  Cu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S</a:t>
            </a:r>
            <a:r>
              <a:rPr lang="en-US" altLang="en-US" baseline="-25000" dirty="0" smtClean="0"/>
              <a:t>3 </a:t>
            </a:r>
            <a:r>
              <a:rPr lang="en-US" altLang="en-US" dirty="0" smtClean="0"/>
              <a:t>+   Ga(OH)</a:t>
            </a:r>
            <a:r>
              <a:rPr lang="en-US" altLang="en-US" baseline="-25000" dirty="0" smtClean="0"/>
              <a:t>3 </a:t>
            </a:r>
            <a:r>
              <a:rPr lang="en-US" altLang="en-US" dirty="0" smtClean="0"/>
              <a:t>→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276462" y="1709382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dirty="0">
                <a:solidFill>
                  <a:srgbClr val="FFFFCC"/>
                </a:solidFill>
                <a:latin typeface="Garamond"/>
              </a:rPr>
              <a:t>2 </a:t>
            </a:r>
            <a:r>
              <a:rPr lang="en-US" altLang="en-US" dirty="0" err="1">
                <a:solidFill>
                  <a:srgbClr val="FFFFCC"/>
                </a:solidFill>
                <a:latin typeface="Garamond"/>
              </a:rPr>
              <a:t>NaI</a:t>
            </a:r>
            <a:r>
              <a:rPr lang="en-US" altLang="en-US" dirty="0">
                <a:solidFill>
                  <a:srgbClr val="FFFFCC"/>
                </a:solidFill>
                <a:latin typeface="Garamond"/>
              </a:rPr>
              <a:t> + </a:t>
            </a:r>
            <a:r>
              <a:rPr lang="en-US" altLang="en-US" dirty="0" err="1">
                <a:solidFill>
                  <a:srgbClr val="FFFFCC"/>
                </a:solidFill>
                <a:latin typeface="Garamond"/>
              </a:rPr>
              <a:t>CdS</a:t>
            </a:r>
            <a:endParaRPr lang="en-US" altLang="en-US" dirty="0">
              <a:solidFill>
                <a:srgbClr val="FFFFCC"/>
              </a:solidFill>
              <a:latin typeface="Garamond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968500" y="2277091"/>
            <a:ext cx="693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dirty="0">
                <a:solidFill>
                  <a:srgbClr val="FFFFCC"/>
                </a:solidFill>
                <a:latin typeface="Garamond"/>
              </a:rPr>
              <a:t>2                                   2 HCN + Na</a:t>
            </a:r>
            <a:r>
              <a:rPr lang="en-US" altLang="en-US" baseline="-25000" dirty="0">
                <a:solidFill>
                  <a:srgbClr val="FFFFCC"/>
                </a:solidFill>
                <a:latin typeface="Garamond"/>
              </a:rPr>
              <a:t>2</a:t>
            </a:r>
            <a:r>
              <a:rPr lang="en-US" altLang="en-US" dirty="0">
                <a:solidFill>
                  <a:srgbClr val="FFFFCC"/>
                </a:solidFill>
                <a:latin typeface="Garamond"/>
              </a:rPr>
              <a:t>SO</a:t>
            </a:r>
            <a:r>
              <a:rPr lang="en-US" altLang="en-US" baseline="-25000" dirty="0">
                <a:solidFill>
                  <a:srgbClr val="FFFFCC"/>
                </a:solidFill>
                <a:latin typeface="Garamond"/>
              </a:rPr>
              <a:t>4</a:t>
            </a:r>
            <a:endParaRPr lang="en-US" altLang="en-US" dirty="0">
              <a:solidFill>
                <a:srgbClr val="FFFFCC"/>
              </a:solidFill>
              <a:latin typeface="Garamond"/>
            </a:endParaRPr>
          </a:p>
        </p:txBody>
      </p:sp>
      <p:sp>
        <p:nvSpPr>
          <p:cNvPr id="36870" name="Rectangle 1"/>
          <p:cNvSpPr>
            <a:spLocks noChangeArrowheads="1"/>
          </p:cNvSpPr>
          <p:nvPr/>
        </p:nvSpPr>
        <p:spPr bwMode="auto">
          <a:xfrm>
            <a:off x="5972175" y="3244850"/>
            <a:ext cx="24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FFCC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557296" y="2836329"/>
            <a:ext cx="449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dirty="0">
                <a:solidFill>
                  <a:srgbClr val="FFFFCC"/>
                </a:solidFill>
                <a:latin typeface="Garamond"/>
              </a:rPr>
              <a:t>2            CaCl</a:t>
            </a:r>
            <a:r>
              <a:rPr lang="en-US" altLang="en-US" baseline="-25000" dirty="0">
                <a:solidFill>
                  <a:srgbClr val="FFFFCC"/>
                </a:solidFill>
                <a:latin typeface="Garamond"/>
              </a:rPr>
              <a:t>2</a:t>
            </a:r>
            <a:r>
              <a:rPr lang="en-US" altLang="en-US" dirty="0">
                <a:solidFill>
                  <a:srgbClr val="FFFFCC"/>
                </a:solidFill>
                <a:latin typeface="Garamond"/>
              </a:rPr>
              <a:t> + H</a:t>
            </a:r>
            <a:r>
              <a:rPr lang="en-US" altLang="en-US" baseline="-25000" dirty="0">
                <a:solidFill>
                  <a:srgbClr val="FFFFCC"/>
                </a:solidFill>
                <a:latin typeface="Garamond"/>
              </a:rPr>
              <a:t>2</a:t>
            </a:r>
            <a:r>
              <a:rPr lang="en-US" altLang="en-US" dirty="0">
                <a:solidFill>
                  <a:srgbClr val="FFFFCC"/>
                </a:solidFill>
                <a:latin typeface="Garamond"/>
              </a:rPr>
              <a:t>O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896686" y="3457317"/>
            <a:ext cx="44602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dirty="0">
                <a:solidFill>
                  <a:srgbClr val="FFFFCC"/>
                </a:solidFill>
                <a:latin typeface="Garamond"/>
              </a:rPr>
              <a:t>2 Cu(OH)</a:t>
            </a:r>
            <a:r>
              <a:rPr lang="en-US" altLang="en-US" baseline="-25000" dirty="0">
                <a:solidFill>
                  <a:srgbClr val="FFFFCC"/>
                </a:solidFill>
                <a:latin typeface="Garamond"/>
              </a:rPr>
              <a:t>3</a:t>
            </a:r>
            <a:r>
              <a:rPr lang="en-US" altLang="en-US" dirty="0">
                <a:solidFill>
                  <a:srgbClr val="FFFFCC"/>
                </a:solidFill>
                <a:latin typeface="Garamond"/>
              </a:rPr>
              <a:t> </a:t>
            </a:r>
            <a:r>
              <a:rPr lang="en-US" altLang="en-US" dirty="0" smtClean="0">
                <a:solidFill>
                  <a:srgbClr val="FFFFCC"/>
                </a:solidFill>
                <a:latin typeface="Garamond"/>
              </a:rPr>
              <a:t>+ </a:t>
            </a:r>
            <a:r>
              <a:rPr lang="en-US" altLang="en-US" dirty="0">
                <a:solidFill>
                  <a:srgbClr val="FFFFCC"/>
                </a:solidFill>
                <a:latin typeface="Garamond"/>
              </a:rPr>
              <a:t>Ga</a:t>
            </a:r>
            <a:r>
              <a:rPr lang="en-US" altLang="en-US" baseline="-25000" dirty="0">
                <a:solidFill>
                  <a:srgbClr val="FFFFCC"/>
                </a:solidFill>
                <a:latin typeface="Garamond"/>
              </a:rPr>
              <a:t>2</a:t>
            </a:r>
            <a:r>
              <a:rPr lang="en-US" altLang="en-US" dirty="0">
                <a:solidFill>
                  <a:srgbClr val="FFFFCC"/>
                </a:solidFill>
                <a:latin typeface="Garamond"/>
              </a:rPr>
              <a:t>S</a:t>
            </a:r>
            <a:r>
              <a:rPr lang="en-US" altLang="en-US" baseline="-25000" dirty="0">
                <a:solidFill>
                  <a:srgbClr val="FFFFCC"/>
                </a:solidFill>
                <a:latin typeface="Garamond"/>
              </a:rPr>
              <a:t>3</a:t>
            </a:r>
            <a:endParaRPr lang="en-US" altLang="en-US" dirty="0">
              <a:solidFill>
                <a:srgbClr val="FFFFCC"/>
              </a:solidFill>
              <a:latin typeface="Garamond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557296" y="3429000"/>
            <a:ext cx="766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dirty="0">
                <a:solidFill>
                  <a:srgbClr val="FFFFCC"/>
                </a:solidFill>
                <a:latin typeface="Garamond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715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  <p:bldP spid="4" grpId="0"/>
      <p:bldP spid="5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Combustion Reactions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Combustion reaction is when something combines with oxygen and releases a large amount of energy as heat or light.</a:t>
            </a:r>
          </a:p>
          <a:p>
            <a:pPr eaLnBrk="1" hangingPunct="1"/>
            <a:r>
              <a:rPr lang="en-US" altLang="en-US" smtClean="0"/>
              <a:t>Combustion of hydrocarbons results in CO</a:t>
            </a:r>
            <a:r>
              <a:rPr lang="en-US" altLang="en-US" baseline="-25000" smtClean="0"/>
              <a:t>2</a:t>
            </a:r>
            <a:r>
              <a:rPr lang="en-US" altLang="en-US" smtClean="0"/>
              <a:t> and water</a:t>
            </a:r>
          </a:p>
          <a:p>
            <a:pPr lvl="1" eaLnBrk="1" hangingPunct="1"/>
            <a:r>
              <a:rPr lang="en-US" altLang="en-US" smtClean="0"/>
              <a:t>C</a:t>
            </a:r>
            <a:r>
              <a:rPr lang="en-US" altLang="en-US" baseline="-25000" smtClean="0"/>
              <a:t>x</a:t>
            </a:r>
            <a:r>
              <a:rPr lang="en-US" altLang="en-US" smtClean="0"/>
              <a:t>H</a:t>
            </a:r>
            <a:r>
              <a:rPr lang="en-US" altLang="en-US" baseline="-25000" smtClean="0"/>
              <a:t>y</a:t>
            </a:r>
            <a:r>
              <a:rPr lang="en-US" altLang="en-US" smtClean="0"/>
              <a:t> + O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CO</a:t>
            </a:r>
            <a:r>
              <a:rPr lang="en-US" altLang="en-US" baseline="-25000" smtClean="0"/>
              <a:t>2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  <a:p>
            <a:pPr lvl="1" eaLnBrk="1" hangingPunct="1"/>
            <a:r>
              <a:rPr lang="en-US" altLang="en-US" smtClean="0"/>
              <a:t>CH</a:t>
            </a:r>
            <a:r>
              <a:rPr lang="en-US" altLang="en-US" baseline="-25000" smtClean="0"/>
              <a:t>4</a:t>
            </a:r>
            <a:r>
              <a:rPr lang="en-US" altLang="en-US" smtClean="0"/>
              <a:t> + 2 O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CO</a:t>
            </a:r>
            <a:r>
              <a:rPr lang="en-US" altLang="en-US" baseline="-25000" smtClean="0"/>
              <a:t>2</a:t>
            </a:r>
            <a:r>
              <a:rPr lang="en-US" altLang="en-US" smtClean="0"/>
              <a:t> + 2 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  <a:p>
            <a:pPr lvl="1" eaLnBrk="1" hangingPunct="1"/>
            <a:r>
              <a:rPr lang="en-US" altLang="en-US" smtClean="0"/>
              <a:t>C</a:t>
            </a:r>
            <a:r>
              <a:rPr lang="en-US" altLang="en-US" baseline="-25000" smtClean="0"/>
              <a:t>4</a:t>
            </a:r>
            <a:r>
              <a:rPr lang="en-US" altLang="en-US" smtClean="0"/>
              <a:t>H</a:t>
            </a:r>
            <a:r>
              <a:rPr lang="en-US" altLang="en-US" baseline="-25000" smtClean="0"/>
              <a:t>8</a:t>
            </a:r>
            <a:r>
              <a:rPr lang="en-US" altLang="en-US" smtClean="0"/>
              <a:t> +   O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</a:t>
            </a:r>
          </a:p>
        </p:txBody>
      </p:sp>
      <p:pic>
        <p:nvPicPr>
          <p:cNvPr id="532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572000"/>
            <a:ext cx="10096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56521" y="4848225"/>
            <a:ext cx="3810000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dirty="0">
                <a:solidFill>
                  <a:srgbClr val="FFFFCC"/>
                </a:solidFill>
              </a:rPr>
              <a:t>6           4 CO</a:t>
            </a:r>
            <a:r>
              <a:rPr lang="en-US" altLang="en-US" sz="2800" baseline="-25000" dirty="0">
                <a:solidFill>
                  <a:srgbClr val="FFFFCC"/>
                </a:solidFill>
              </a:rPr>
              <a:t>2</a:t>
            </a:r>
            <a:r>
              <a:rPr lang="en-US" altLang="en-US" sz="2800" dirty="0">
                <a:solidFill>
                  <a:srgbClr val="FFFFCC"/>
                </a:solidFill>
              </a:rPr>
              <a:t> + 4 H</a:t>
            </a:r>
            <a:r>
              <a:rPr lang="en-US" altLang="en-US" sz="2800" baseline="-25000" dirty="0">
                <a:solidFill>
                  <a:srgbClr val="FFFFCC"/>
                </a:solidFill>
              </a:rPr>
              <a:t>2</a:t>
            </a:r>
            <a:r>
              <a:rPr lang="en-US" altLang="en-US" sz="2800" dirty="0">
                <a:solidFill>
                  <a:srgbClr val="FFFFCC"/>
                </a:solidFill>
              </a:rPr>
              <a:t>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9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Identifying Types of Reactions</a:t>
            </a:r>
            <a:endParaRPr lang="en-US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62200" y="1463675"/>
          <a:ext cx="8153400" cy="5273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9400"/>
                <a:gridCol w="5334000"/>
              </a:tblGrid>
              <a:tr h="5789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Reaction Type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Equation Characteristics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145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Synthesis/combination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Two elements as reactants</a:t>
                      </a:r>
                      <a:r>
                        <a:rPr lang="en-US" sz="2000" baseline="0" dirty="0" smtClean="0">
                          <a:effectLst/>
                        </a:rPr>
                        <a:t> and/or o</a:t>
                      </a:r>
                      <a:r>
                        <a:rPr lang="en-US" sz="2000" dirty="0" smtClean="0">
                          <a:effectLst/>
                        </a:rPr>
                        <a:t>nly </a:t>
                      </a:r>
                      <a:r>
                        <a:rPr lang="en-US" sz="2000" dirty="0">
                          <a:effectLst/>
                        </a:rPr>
                        <a:t>has one product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  <a:tr h="5789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Decomposition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Only has one reactant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  <a:tr h="914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Single Replacement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Reactants and products contain element + </a:t>
                      </a:r>
                      <a:r>
                        <a:rPr lang="en-US" sz="2000" dirty="0" smtClean="0">
                          <a:effectLst/>
                        </a:rPr>
                        <a:t>ionic compound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  <a:tr h="914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Double Replacement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Reactants and products contain </a:t>
                      </a:r>
                      <a:r>
                        <a:rPr lang="en-US" sz="2000" smtClean="0">
                          <a:effectLst/>
                        </a:rPr>
                        <a:t>two ionic </a:t>
                      </a:r>
                      <a:r>
                        <a:rPr lang="en-US" sz="2000">
                          <a:effectLst/>
                        </a:rPr>
                        <a:t>compounds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  <a:tr h="13719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Combustion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Reactants are </a:t>
                      </a:r>
                      <a:r>
                        <a:rPr lang="en-US" sz="2000" dirty="0" smtClean="0">
                          <a:effectLst/>
                        </a:rPr>
                        <a:t>hydrocarbon/hydrocarbon containing</a:t>
                      </a:r>
                      <a:r>
                        <a:rPr lang="en-US" sz="2000" baseline="0" dirty="0" smtClean="0">
                          <a:effectLst/>
                        </a:rPr>
                        <a:t> oxygen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+ </a:t>
                      </a:r>
                      <a:r>
                        <a:rPr lang="en-US" sz="2000" dirty="0" smtClean="0">
                          <a:effectLst/>
                        </a:rPr>
                        <a:t>O</a:t>
                      </a:r>
                      <a:r>
                        <a:rPr lang="en-US" sz="2000" baseline="-25000" dirty="0" smtClean="0">
                          <a:effectLst/>
                        </a:rPr>
                        <a:t>2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and products are CO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 + H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O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0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Identifying Types of Reactions</a:t>
            </a:r>
            <a:endParaRPr lang="en-US" altLang="en-US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dirty="0"/>
              <a:t>Identify the type of reaction for the following:</a:t>
            </a:r>
          </a:p>
          <a:p>
            <a:r>
              <a:rPr lang="en-US" altLang="en-US" sz="3000" dirty="0"/>
              <a:t>Cl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 + 2 </a:t>
            </a:r>
            <a:r>
              <a:rPr lang="en-US" altLang="en-US" sz="3000" dirty="0" err="1"/>
              <a:t>NaBr</a:t>
            </a:r>
            <a:r>
              <a:rPr lang="en-US" altLang="en-US" sz="3000" dirty="0"/>
              <a:t> → 2 </a:t>
            </a:r>
            <a:r>
              <a:rPr lang="en-US" altLang="en-US" sz="3000" dirty="0" err="1"/>
              <a:t>NaCl</a:t>
            </a:r>
            <a:r>
              <a:rPr lang="en-US" altLang="en-US" sz="3000" dirty="0"/>
              <a:t> + Br</a:t>
            </a:r>
            <a:r>
              <a:rPr lang="en-US" altLang="en-US" sz="3000" baseline="-25000" dirty="0"/>
              <a:t>2</a:t>
            </a:r>
          </a:p>
          <a:p>
            <a:r>
              <a:rPr lang="en-US" altLang="en-US" sz="3000" dirty="0"/>
              <a:t>2 C</a:t>
            </a:r>
            <a:r>
              <a:rPr lang="en-US" altLang="en-US" sz="3000" baseline="-25000" dirty="0"/>
              <a:t>3</a:t>
            </a:r>
            <a:r>
              <a:rPr lang="en-US" altLang="en-US" sz="3000" dirty="0"/>
              <a:t>H</a:t>
            </a:r>
            <a:r>
              <a:rPr lang="en-US" altLang="en-US" sz="3000" baseline="-25000" dirty="0"/>
              <a:t>6</a:t>
            </a:r>
            <a:r>
              <a:rPr lang="en-US" altLang="en-US" sz="3000" dirty="0"/>
              <a:t> + 9 O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 → 6 CO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 + 6 H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O</a:t>
            </a:r>
          </a:p>
          <a:p>
            <a:r>
              <a:rPr lang="en-US" altLang="en-US" sz="3000" dirty="0"/>
              <a:t>2 Ba + O</a:t>
            </a:r>
            <a:r>
              <a:rPr lang="en-US" altLang="en-US" sz="3000" baseline="-25000" dirty="0"/>
              <a:t>2 </a:t>
            </a:r>
            <a:r>
              <a:rPr lang="en-US" altLang="en-US" sz="3000" dirty="0"/>
              <a:t>→ 2 </a:t>
            </a:r>
            <a:r>
              <a:rPr lang="en-US" altLang="en-US" sz="3000" dirty="0" err="1"/>
              <a:t>BaO</a:t>
            </a:r>
            <a:endParaRPr lang="en-US" altLang="en-US" sz="3000" dirty="0"/>
          </a:p>
          <a:p>
            <a:r>
              <a:rPr lang="en-US" altLang="en-US" sz="3000" dirty="0"/>
              <a:t>Ga(OH)</a:t>
            </a:r>
            <a:r>
              <a:rPr lang="en-US" altLang="en-US" sz="3000" baseline="-25000" dirty="0"/>
              <a:t>3 </a:t>
            </a:r>
            <a:r>
              <a:rPr lang="en-US" altLang="en-US" sz="3000" dirty="0"/>
              <a:t>+ 3 LiNO</a:t>
            </a:r>
            <a:r>
              <a:rPr lang="en-US" altLang="en-US" sz="3000" baseline="-25000" dirty="0"/>
              <a:t>3</a:t>
            </a:r>
            <a:r>
              <a:rPr lang="en-US" altLang="en-US" sz="3000" dirty="0"/>
              <a:t> → 3 LIOH + Ga(NO</a:t>
            </a:r>
            <a:r>
              <a:rPr lang="en-US" altLang="en-US" sz="3000" baseline="-25000" dirty="0"/>
              <a:t>3</a:t>
            </a:r>
            <a:r>
              <a:rPr lang="en-US" altLang="en-US" sz="3000" dirty="0"/>
              <a:t>)</a:t>
            </a:r>
            <a:r>
              <a:rPr lang="en-US" altLang="en-US" sz="3000" baseline="-25000" dirty="0"/>
              <a:t>3</a:t>
            </a:r>
            <a:endParaRPr lang="en-US" altLang="en-US" sz="3000" dirty="0"/>
          </a:p>
          <a:p>
            <a:r>
              <a:rPr lang="en-US" altLang="en-US" sz="3000" dirty="0"/>
              <a:t>2 Ag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O → 4 Ag + O</a:t>
            </a:r>
            <a:r>
              <a:rPr lang="en-US" altLang="en-US" sz="3000" baseline="-25000" dirty="0"/>
              <a:t>2</a:t>
            </a:r>
          </a:p>
          <a:p>
            <a:endParaRPr lang="en-US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68526" y="2345385"/>
            <a:ext cx="2728004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rgbClr val="FFFFCC"/>
                </a:solidFill>
              </a:rPr>
              <a:t>Single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rgbClr val="FFFFCC"/>
                </a:solidFill>
              </a:rPr>
              <a:t>Combust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err="1">
                <a:solidFill>
                  <a:srgbClr val="FFFFCC"/>
                </a:solidFill>
              </a:rPr>
              <a:t>Syn</a:t>
            </a:r>
            <a:r>
              <a:rPr lang="en-US" altLang="en-US" sz="3200" dirty="0">
                <a:solidFill>
                  <a:srgbClr val="FFFFCC"/>
                </a:solidFill>
              </a:rPr>
              <a:t>/</a:t>
            </a:r>
            <a:r>
              <a:rPr lang="en-US" altLang="en-US" sz="3200" dirty="0" err="1">
                <a:solidFill>
                  <a:srgbClr val="FFFFCC"/>
                </a:solidFill>
              </a:rPr>
              <a:t>Combin</a:t>
            </a:r>
            <a:endParaRPr lang="en-US" altLang="en-US" sz="3200" dirty="0">
              <a:solidFill>
                <a:srgbClr val="FFFFCC"/>
              </a:solidFill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rgbClr val="FFFFCC"/>
                </a:solidFill>
              </a:rPr>
              <a:t>Double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err="1" smtClean="0">
                <a:solidFill>
                  <a:srgbClr val="FFFFCC"/>
                </a:solidFill>
              </a:rPr>
              <a:t>Decomp</a:t>
            </a:r>
            <a:endParaRPr lang="en-US" altLang="en-US" sz="3200" dirty="0">
              <a:solidFill>
                <a:srgbClr val="FFFFCC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50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Completing Chemical Reactions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Complete the following equations and identify the type of reaction</a:t>
            </a:r>
          </a:p>
          <a:p>
            <a:pPr eaLnBrk="1" hangingPunct="1"/>
            <a:r>
              <a:rPr lang="en-US" altLang="en-US" dirty="0" smtClean="0"/>
              <a:t>C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5</a:t>
            </a:r>
            <a:r>
              <a:rPr lang="en-US" altLang="en-US" dirty="0" smtClean="0"/>
              <a:t>OH (</a:t>
            </a:r>
            <a:r>
              <a:rPr lang="en-US" altLang="en-US" i="1" dirty="0" smtClean="0"/>
              <a:t>l</a:t>
            </a:r>
            <a:r>
              <a:rPr lang="en-US" altLang="en-US" dirty="0" smtClean="0"/>
              <a:t>) +O</a:t>
            </a:r>
            <a:r>
              <a:rPr lang="en-US" altLang="en-US" baseline="-25000" dirty="0" smtClean="0"/>
              <a:t>2 </a:t>
            </a:r>
            <a:r>
              <a:rPr lang="en-US" altLang="en-US" dirty="0" smtClean="0"/>
              <a:t>(g) →</a:t>
            </a:r>
          </a:p>
          <a:p>
            <a:pPr eaLnBrk="1" hangingPunct="1"/>
            <a:r>
              <a:rPr lang="en-US" altLang="en-US" dirty="0" err="1" smtClean="0"/>
              <a:t>FeS</a:t>
            </a:r>
            <a:r>
              <a:rPr lang="en-US" altLang="en-US" dirty="0" smtClean="0"/>
              <a:t> (s) + </a:t>
            </a:r>
            <a:r>
              <a:rPr lang="en-US" altLang="en-US" dirty="0" err="1" smtClean="0"/>
              <a:t>HCl</a:t>
            </a:r>
            <a:r>
              <a:rPr lang="en-US" altLang="en-US" dirty="0" smtClean="0"/>
              <a:t> (</a:t>
            </a:r>
            <a:r>
              <a:rPr lang="en-US" altLang="en-US" i="1" dirty="0" smtClean="0"/>
              <a:t>l</a:t>
            </a:r>
            <a:r>
              <a:rPr lang="en-US" altLang="en-US" dirty="0" smtClean="0"/>
              <a:t>) →</a:t>
            </a:r>
          </a:p>
          <a:p>
            <a:pPr eaLnBrk="1" hangingPunct="1"/>
            <a:r>
              <a:rPr lang="en-US" altLang="en-US" dirty="0" smtClean="0"/>
              <a:t>Zn (II when bonded) + Cu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(SO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)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→</a:t>
            </a:r>
          </a:p>
          <a:p>
            <a:pPr eaLnBrk="1" hangingPunct="1"/>
            <a:r>
              <a:rPr lang="en-US" altLang="en-US" dirty="0" smtClean="0"/>
              <a:t>C</a:t>
            </a:r>
            <a:r>
              <a:rPr lang="en-US" altLang="en-US" baseline="-25000" dirty="0" smtClean="0"/>
              <a:t>5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10</a:t>
            </a:r>
            <a:r>
              <a:rPr lang="en-US" altLang="en-US" dirty="0" smtClean="0"/>
              <a:t> + 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→</a:t>
            </a:r>
          </a:p>
          <a:p>
            <a:pPr eaLnBrk="1" hangingPunct="1"/>
            <a:r>
              <a:rPr lang="en-US" altLang="en-US" dirty="0" smtClean="0"/>
              <a:t>Li + Hg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P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→</a:t>
            </a:r>
          </a:p>
          <a:p>
            <a:pPr eaLnBrk="1" hangingPunct="1"/>
            <a:r>
              <a:rPr lang="en-US" altLang="en-US" dirty="0" smtClean="0"/>
              <a:t>YI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 + In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S</a:t>
            </a:r>
            <a:r>
              <a:rPr lang="en-US" altLang="en-US" baseline="-25000" dirty="0" smtClean="0"/>
              <a:t>3 </a:t>
            </a:r>
            <a:r>
              <a:rPr lang="en-US" altLang="en-US" dirty="0" smtClean="0"/>
              <a:t>→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017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Completing Chemical Reactions </a:t>
            </a:r>
            <a:r>
              <a:rPr lang="en-US" altLang="en-US" dirty="0" smtClean="0"/>
              <a:t>Answers</a:t>
            </a:r>
            <a:endParaRPr lang="en-US" altLang="en-US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/>
              <a:t>C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H</a:t>
            </a:r>
            <a:r>
              <a:rPr lang="en-US" altLang="en-US" sz="3000" baseline="-25000" dirty="0"/>
              <a:t>5</a:t>
            </a:r>
            <a:r>
              <a:rPr lang="en-US" altLang="en-US" sz="3000" dirty="0"/>
              <a:t>OH (</a:t>
            </a:r>
            <a:r>
              <a:rPr lang="en-US" altLang="en-US" sz="3000" i="1" dirty="0"/>
              <a:t>l</a:t>
            </a:r>
            <a:r>
              <a:rPr lang="en-US" altLang="en-US" sz="3000" dirty="0"/>
              <a:t>) +3 O</a:t>
            </a:r>
            <a:r>
              <a:rPr lang="en-US" altLang="en-US" sz="3000" baseline="-25000" dirty="0"/>
              <a:t>2 </a:t>
            </a:r>
            <a:r>
              <a:rPr lang="en-US" altLang="en-US" sz="3000" dirty="0"/>
              <a:t>(g) → 2 CO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 + 3 H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O   combustion</a:t>
            </a:r>
          </a:p>
          <a:p>
            <a:pPr eaLnBrk="1" hangingPunct="1"/>
            <a:r>
              <a:rPr lang="en-US" altLang="en-US" sz="3000" dirty="0" err="1"/>
              <a:t>FeS</a:t>
            </a:r>
            <a:r>
              <a:rPr lang="en-US" altLang="en-US" sz="3000" dirty="0"/>
              <a:t> (s) + 2 </a:t>
            </a:r>
            <a:r>
              <a:rPr lang="en-US" altLang="en-US" sz="3000" dirty="0" err="1"/>
              <a:t>HCl</a:t>
            </a:r>
            <a:r>
              <a:rPr lang="en-US" altLang="en-US" sz="3000" dirty="0"/>
              <a:t> (</a:t>
            </a:r>
            <a:r>
              <a:rPr lang="en-US" altLang="en-US" sz="3000" i="1" dirty="0"/>
              <a:t>l</a:t>
            </a:r>
            <a:r>
              <a:rPr lang="en-US" altLang="en-US" sz="3000" dirty="0"/>
              <a:t>) → FeCl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 + H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S   double</a:t>
            </a:r>
          </a:p>
          <a:p>
            <a:pPr eaLnBrk="1" hangingPunct="1"/>
            <a:r>
              <a:rPr lang="en-US" altLang="en-US" sz="3000" dirty="0"/>
              <a:t>3 Zn + Cu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(SO</a:t>
            </a:r>
            <a:r>
              <a:rPr lang="en-US" altLang="en-US" sz="3000" baseline="-25000" dirty="0"/>
              <a:t>4</a:t>
            </a:r>
            <a:r>
              <a:rPr lang="en-US" altLang="en-US" sz="3000" dirty="0"/>
              <a:t>)</a:t>
            </a:r>
            <a:r>
              <a:rPr lang="en-US" altLang="en-US" sz="3000" baseline="-25000" dirty="0"/>
              <a:t>3</a:t>
            </a:r>
            <a:r>
              <a:rPr lang="en-US" altLang="en-US" sz="3000" dirty="0"/>
              <a:t> → 3 ZnSO</a:t>
            </a:r>
            <a:r>
              <a:rPr lang="en-US" altLang="en-US" sz="3000" baseline="-25000" dirty="0"/>
              <a:t>4</a:t>
            </a:r>
            <a:r>
              <a:rPr lang="en-US" altLang="en-US" sz="3000" dirty="0"/>
              <a:t> + 2 Cu   single</a:t>
            </a:r>
          </a:p>
          <a:p>
            <a:pPr eaLnBrk="1" hangingPunct="1"/>
            <a:r>
              <a:rPr lang="en-US" altLang="en-US" sz="3000" dirty="0"/>
              <a:t>2 C</a:t>
            </a:r>
            <a:r>
              <a:rPr lang="en-US" altLang="en-US" sz="3000" baseline="-25000" dirty="0"/>
              <a:t>5</a:t>
            </a:r>
            <a:r>
              <a:rPr lang="en-US" altLang="en-US" sz="3000" dirty="0"/>
              <a:t>H</a:t>
            </a:r>
            <a:r>
              <a:rPr lang="en-US" altLang="en-US" sz="3000" baseline="-25000" dirty="0"/>
              <a:t>10</a:t>
            </a:r>
            <a:r>
              <a:rPr lang="en-US" altLang="en-US" sz="3000" dirty="0"/>
              <a:t> + 15 O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 → 10 CO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 + 10 H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O combustion</a:t>
            </a:r>
          </a:p>
          <a:p>
            <a:pPr eaLnBrk="1" hangingPunct="1"/>
            <a:r>
              <a:rPr lang="en-US" altLang="en-US" sz="3000" dirty="0"/>
              <a:t>6 Li + Hg</a:t>
            </a:r>
            <a:r>
              <a:rPr lang="en-US" altLang="en-US" sz="3000" baseline="-25000" dirty="0"/>
              <a:t>3</a:t>
            </a:r>
            <a:r>
              <a:rPr lang="en-US" altLang="en-US" sz="3000" dirty="0"/>
              <a:t>P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 → 2 Li</a:t>
            </a:r>
            <a:r>
              <a:rPr lang="en-US" altLang="en-US" sz="3000" baseline="-25000" dirty="0"/>
              <a:t>3</a:t>
            </a:r>
            <a:r>
              <a:rPr lang="en-US" altLang="en-US" sz="3000" dirty="0"/>
              <a:t>P + 3 Hg   single</a:t>
            </a:r>
          </a:p>
          <a:p>
            <a:pPr eaLnBrk="1" hangingPunct="1"/>
            <a:r>
              <a:rPr lang="en-US" altLang="en-US" sz="3000" dirty="0"/>
              <a:t>2 YI</a:t>
            </a:r>
            <a:r>
              <a:rPr lang="en-US" altLang="en-US" sz="3000" baseline="-25000" dirty="0"/>
              <a:t>3</a:t>
            </a:r>
            <a:r>
              <a:rPr lang="en-US" altLang="en-US" sz="3000" dirty="0"/>
              <a:t> + In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S</a:t>
            </a:r>
            <a:r>
              <a:rPr lang="en-US" altLang="en-US" sz="3000" baseline="-25000" dirty="0"/>
              <a:t>3 </a:t>
            </a:r>
            <a:r>
              <a:rPr lang="en-US" altLang="en-US" sz="3000" dirty="0"/>
              <a:t>→ Y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S</a:t>
            </a:r>
            <a:r>
              <a:rPr lang="en-US" altLang="en-US" sz="3000" baseline="-25000" dirty="0"/>
              <a:t>3</a:t>
            </a:r>
            <a:r>
              <a:rPr lang="en-US" altLang="en-US" sz="3000" dirty="0"/>
              <a:t> + 2 InI</a:t>
            </a:r>
            <a:r>
              <a:rPr lang="en-US" altLang="en-US" sz="3000" baseline="-25000" dirty="0"/>
              <a:t>3</a:t>
            </a:r>
            <a:r>
              <a:rPr lang="en-US" altLang="en-US" sz="3000" dirty="0"/>
              <a:t>   double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418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the 5 types of chemical reactions?</a:t>
            </a:r>
          </a:p>
          <a:p>
            <a:pPr eaLnBrk="1" hangingPunct="1"/>
            <a:r>
              <a:rPr lang="en-US" altLang="en-US" smtClean="0"/>
              <a:t>How can you tell which type of reaction is taking place?</a:t>
            </a:r>
          </a:p>
          <a:p>
            <a:pPr eaLnBrk="1" hangingPunct="1"/>
            <a:r>
              <a:rPr lang="en-US" altLang="en-US" smtClean="0"/>
              <a:t>How can you predict the products of chemical reactions?</a:t>
            </a:r>
          </a:p>
        </p:txBody>
      </p:sp>
    </p:spTree>
    <p:extLst>
      <p:ext uri="{BB962C8B-B14F-4D97-AF65-F5344CB8AC3E}">
        <p14:creationId xmlns:p14="http://schemas.microsoft.com/office/powerpoint/2010/main" val="173912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6.5 Tracked Assignment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dirty="0" smtClean="0"/>
              <a:t>6.5 Worksheet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003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6.5 Types of Reactions</a:t>
            </a:r>
            <a:br>
              <a:rPr lang="en-US" altLang="en-US" sz="4000"/>
            </a:br>
            <a:r>
              <a:rPr lang="en-US" altLang="en-US" sz="4000"/>
              <a:t>Obj 3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24878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the 5 types of chemical reactions?</a:t>
            </a:r>
          </a:p>
          <a:p>
            <a:pPr eaLnBrk="1" hangingPunct="1"/>
            <a:r>
              <a:rPr lang="en-US" altLang="en-US" smtClean="0"/>
              <a:t>How can you tell which type of reaction is taking place?</a:t>
            </a:r>
          </a:p>
          <a:p>
            <a:pPr eaLnBrk="1" hangingPunct="1"/>
            <a:r>
              <a:rPr lang="en-US" altLang="en-US" smtClean="0"/>
              <a:t>How can you predict the products of chemical reactions?</a:t>
            </a:r>
          </a:p>
        </p:txBody>
      </p:sp>
    </p:spTree>
    <p:extLst>
      <p:ext uri="{BB962C8B-B14F-4D97-AF65-F5344CB8AC3E}">
        <p14:creationId xmlns:p14="http://schemas.microsoft.com/office/powerpoint/2010/main" val="29223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Types of Chemical Reactions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5 Major types of reactions:</a:t>
            </a:r>
          </a:p>
          <a:p>
            <a:pPr lvl="1" eaLnBrk="1" hangingPunct="1"/>
            <a:r>
              <a:rPr lang="en-US" altLang="en-US" smtClean="0"/>
              <a:t>Combination/synthesis</a:t>
            </a:r>
          </a:p>
          <a:p>
            <a:pPr lvl="1" eaLnBrk="1" hangingPunct="1"/>
            <a:r>
              <a:rPr lang="en-US" altLang="en-US" smtClean="0"/>
              <a:t>Decomposition</a:t>
            </a:r>
          </a:p>
          <a:p>
            <a:pPr lvl="1" eaLnBrk="1" hangingPunct="1"/>
            <a:r>
              <a:rPr lang="en-US" altLang="en-US" smtClean="0"/>
              <a:t>Single replacement</a:t>
            </a:r>
          </a:p>
          <a:p>
            <a:pPr lvl="1" eaLnBrk="1" hangingPunct="1"/>
            <a:r>
              <a:rPr lang="en-US" altLang="en-US" smtClean="0"/>
              <a:t>Double replacement</a:t>
            </a:r>
          </a:p>
          <a:p>
            <a:pPr lvl="1" eaLnBrk="1" hangingPunct="1"/>
            <a:r>
              <a:rPr lang="en-US" altLang="en-US" smtClean="0"/>
              <a:t>Combustion</a:t>
            </a:r>
          </a:p>
        </p:txBody>
      </p:sp>
    </p:spTree>
    <p:extLst>
      <p:ext uri="{BB962C8B-B14F-4D97-AF65-F5344CB8AC3E}">
        <p14:creationId xmlns:p14="http://schemas.microsoft.com/office/powerpoint/2010/main" val="295676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Combination Reactions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Combination reaction:</a:t>
            </a:r>
            <a:r>
              <a:rPr lang="en-US" altLang="en-US" smtClean="0"/>
              <a:t> two or more reactants combine together to yield one product</a:t>
            </a:r>
          </a:p>
          <a:p>
            <a:pPr lvl="1" eaLnBrk="1" hangingPunct="1"/>
            <a:r>
              <a:rPr lang="en-US" altLang="en-US" smtClean="0">
                <a:solidFill>
                  <a:srgbClr val="FF99CC"/>
                </a:solidFill>
              </a:rPr>
              <a:t>A</a:t>
            </a:r>
            <a:r>
              <a:rPr lang="en-US" altLang="en-US" smtClean="0"/>
              <a:t> + </a:t>
            </a:r>
            <a:r>
              <a:rPr lang="en-US" altLang="en-US" smtClean="0">
                <a:solidFill>
                  <a:srgbClr val="99FF33"/>
                </a:solidFill>
              </a:rPr>
              <a:t>X</a:t>
            </a:r>
            <a:r>
              <a:rPr lang="en-US" altLang="en-US" smtClean="0"/>
              <a:t> → </a:t>
            </a:r>
            <a:r>
              <a:rPr lang="en-US" altLang="en-US" smtClean="0">
                <a:solidFill>
                  <a:srgbClr val="FF99CC"/>
                </a:solidFill>
              </a:rPr>
              <a:t>A</a:t>
            </a:r>
            <a:r>
              <a:rPr lang="en-US" altLang="en-US" smtClean="0">
                <a:solidFill>
                  <a:srgbClr val="99FF33"/>
                </a:solidFill>
              </a:rPr>
              <a:t>X</a:t>
            </a:r>
          </a:p>
          <a:p>
            <a:pPr lvl="1" eaLnBrk="1" hangingPunct="1"/>
            <a:r>
              <a:rPr lang="en-US" altLang="en-US" smtClean="0">
                <a:solidFill>
                  <a:srgbClr val="FF99CC"/>
                </a:solidFill>
              </a:rPr>
              <a:t>A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and </a:t>
            </a:r>
            <a:r>
              <a:rPr lang="en-US" altLang="en-US" smtClean="0">
                <a:solidFill>
                  <a:srgbClr val="99FF33"/>
                </a:solidFill>
              </a:rPr>
              <a:t>X </a:t>
            </a:r>
            <a:r>
              <a:rPr lang="en-US" altLang="en-US" smtClean="0"/>
              <a:t>could be compounds or elements </a:t>
            </a:r>
          </a:p>
          <a:p>
            <a:pPr lvl="1" eaLnBrk="1" hangingPunct="1"/>
            <a:r>
              <a:rPr lang="en-US" altLang="en-US" smtClean="0">
                <a:solidFill>
                  <a:srgbClr val="FF99CC"/>
                </a:solidFill>
              </a:rPr>
              <a:t>A</a:t>
            </a:r>
            <a:r>
              <a:rPr lang="en-US" altLang="en-US" smtClean="0">
                <a:solidFill>
                  <a:srgbClr val="99FF33"/>
                </a:solidFill>
              </a:rPr>
              <a:t>X </a:t>
            </a:r>
            <a:r>
              <a:rPr lang="en-US" altLang="en-US" smtClean="0"/>
              <a:t>is a compound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91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Synthesis Reactions (cont)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Binary compounds can be formed when two elements combine.</a:t>
            </a:r>
          </a:p>
          <a:p>
            <a:pPr eaLnBrk="1" hangingPunct="1"/>
            <a:r>
              <a:rPr lang="en-US" altLang="en-US" smtClean="0"/>
              <a:t>2 Na + Cl</a:t>
            </a:r>
            <a:r>
              <a:rPr lang="en-US" altLang="en-US" baseline="-25000" smtClean="0"/>
              <a:t>2 </a:t>
            </a:r>
            <a:r>
              <a:rPr lang="en-US" altLang="en-US" smtClean="0"/>
              <a:t>→ 2 NaCl</a:t>
            </a:r>
          </a:p>
          <a:p>
            <a:pPr eaLnBrk="1" hangingPunct="1"/>
            <a:r>
              <a:rPr lang="en-US" altLang="en-US" smtClean="0"/>
              <a:t>Some compounds can combine with water </a:t>
            </a:r>
          </a:p>
          <a:p>
            <a:pPr eaLnBrk="1" hangingPunct="1"/>
            <a:r>
              <a:rPr lang="en-US" altLang="en-US" smtClean="0"/>
              <a:t>CO</a:t>
            </a:r>
            <a:r>
              <a:rPr lang="en-US" altLang="en-US" baseline="-25000" smtClean="0"/>
              <a:t>2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O → H</a:t>
            </a:r>
            <a:r>
              <a:rPr lang="en-US" altLang="en-US" baseline="-25000" smtClean="0"/>
              <a:t>2</a:t>
            </a:r>
            <a:r>
              <a:rPr lang="en-US" altLang="en-US" smtClean="0"/>
              <a:t>CO</a:t>
            </a:r>
            <a:r>
              <a:rPr lang="en-US" altLang="en-US" baseline="-25000" smtClean="0"/>
              <a:t>3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81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Decomposition Reactions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Decomposition reactions: single reactant breaks down into parts</a:t>
            </a:r>
          </a:p>
          <a:p>
            <a:pPr lvl="1" eaLnBrk="1" hangingPunct="1"/>
            <a:r>
              <a:rPr lang="en-US" altLang="en-US" smtClean="0">
                <a:solidFill>
                  <a:srgbClr val="FFFF66"/>
                </a:solidFill>
              </a:rPr>
              <a:t>AX </a:t>
            </a:r>
            <a:r>
              <a:rPr lang="en-US" altLang="en-US" smtClean="0"/>
              <a:t>→ </a:t>
            </a:r>
            <a:r>
              <a:rPr lang="en-US" altLang="en-US" smtClean="0">
                <a:solidFill>
                  <a:srgbClr val="FF99FF"/>
                </a:solidFill>
              </a:rPr>
              <a:t>A </a:t>
            </a:r>
            <a:r>
              <a:rPr lang="en-US" altLang="en-US" smtClean="0"/>
              <a:t>+ </a:t>
            </a:r>
            <a:r>
              <a:rPr lang="en-US" altLang="en-US" smtClean="0">
                <a:solidFill>
                  <a:srgbClr val="99FF99"/>
                </a:solidFill>
              </a:rPr>
              <a:t>X</a:t>
            </a:r>
          </a:p>
          <a:p>
            <a:pPr lvl="1" eaLnBrk="1" hangingPunct="1"/>
            <a:r>
              <a:rPr lang="en-US" altLang="en-US" smtClean="0">
                <a:solidFill>
                  <a:srgbClr val="FF99FF"/>
                </a:solidFill>
              </a:rPr>
              <a:t>A </a:t>
            </a:r>
            <a:r>
              <a:rPr lang="en-US" altLang="en-US" smtClean="0"/>
              <a:t>and </a:t>
            </a:r>
            <a:r>
              <a:rPr lang="en-US" altLang="en-US" smtClean="0">
                <a:solidFill>
                  <a:srgbClr val="99FF99"/>
                </a:solidFill>
              </a:rPr>
              <a:t>X </a:t>
            </a:r>
            <a:r>
              <a:rPr lang="en-US" altLang="en-US" smtClean="0"/>
              <a:t>could be either elements or compounds</a:t>
            </a:r>
          </a:p>
          <a:p>
            <a:pPr lvl="1" eaLnBrk="1" hangingPunct="1"/>
            <a:r>
              <a:rPr lang="en-US" altLang="en-US" smtClean="0"/>
              <a:t>Usually requires heat, electricity, or a catalyst to help break down the compound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393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Decomposition Reactions (cont)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Binary compounds break into the two elements </a:t>
            </a:r>
          </a:p>
          <a:p>
            <a:pPr eaLnBrk="1" hangingPunct="1"/>
            <a:r>
              <a:rPr lang="en-US" altLang="en-US" smtClean="0"/>
              <a:t>2 H</a:t>
            </a:r>
            <a:r>
              <a:rPr lang="en-US" altLang="en-US" baseline="-25000" smtClean="0"/>
              <a:t>2</a:t>
            </a:r>
            <a:r>
              <a:rPr lang="en-US" altLang="en-US" smtClean="0"/>
              <a:t>O </a:t>
            </a:r>
            <a:r>
              <a:rPr lang="en-US" altLang="en-US" smtClean="0">
                <a:cs typeface="Times New Roman" panose="02020603050405020304" pitchFamily="18" charset="0"/>
              </a:rPr>
              <a:t>→</a:t>
            </a:r>
            <a:r>
              <a:rPr lang="en-US" altLang="en-US" smtClean="0"/>
              <a:t> 2 H</a:t>
            </a:r>
            <a:r>
              <a:rPr lang="en-US" altLang="en-US" baseline="-25000" smtClean="0"/>
              <a:t>2</a:t>
            </a:r>
            <a:r>
              <a:rPr lang="en-US" altLang="en-US" smtClean="0"/>
              <a:t> + O</a:t>
            </a:r>
            <a:r>
              <a:rPr lang="en-US" altLang="en-US" baseline="-25000" smtClean="0"/>
              <a:t>2 </a:t>
            </a:r>
            <a:r>
              <a:rPr lang="en-US" altLang="en-US" smtClean="0"/>
              <a:t>(with electricity)</a:t>
            </a:r>
          </a:p>
          <a:p>
            <a:pPr eaLnBrk="1" hangingPunct="1"/>
            <a:r>
              <a:rPr lang="en-US" altLang="en-US" smtClean="0"/>
              <a:t>Certain compounds can break down into other compounds</a:t>
            </a:r>
          </a:p>
          <a:p>
            <a:pPr eaLnBrk="1" hangingPunct="1"/>
            <a:r>
              <a:rPr lang="en-US" altLang="en-US" smtClean="0"/>
              <a:t>Mg(OH)</a:t>
            </a:r>
            <a:r>
              <a:rPr lang="en-US" altLang="en-US" baseline="-25000" smtClean="0"/>
              <a:t>2</a:t>
            </a:r>
            <a:r>
              <a:rPr lang="en-US" altLang="en-US" smtClean="0"/>
              <a:t> </a:t>
            </a:r>
            <a:r>
              <a:rPr lang="en-US" altLang="en-US" smtClean="0">
                <a:cs typeface="Times New Roman" panose="02020603050405020304" pitchFamily="18" charset="0"/>
              </a:rPr>
              <a:t>→ MgO + H</a:t>
            </a:r>
            <a:r>
              <a:rPr lang="en-US" altLang="en-US" baseline="-25000" smtClean="0">
                <a:cs typeface="Times New Roman" panose="02020603050405020304" pitchFamily="18" charset="0"/>
              </a:rPr>
              <a:t>2</a:t>
            </a:r>
            <a:r>
              <a:rPr lang="en-US" altLang="en-US" smtClean="0">
                <a:cs typeface="Times New Roman" panose="02020603050405020304" pitchFamily="18" charset="0"/>
              </a:rPr>
              <a:t>O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05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Single Replacement Reactions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Single replacement reactions is where an element replaces a different element in a compound.</a:t>
            </a:r>
          </a:p>
          <a:p>
            <a:pPr lvl="1" eaLnBrk="1" hangingPunct="1"/>
            <a:r>
              <a:rPr lang="en-US" altLang="en-US" smtClean="0">
                <a:solidFill>
                  <a:srgbClr val="CCCCFF"/>
                </a:solidFill>
              </a:rPr>
              <a:t>A + </a:t>
            </a:r>
            <a:r>
              <a:rPr lang="en-US" altLang="en-US" smtClean="0">
                <a:solidFill>
                  <a:srgbClr val="FF9999"/>
                </a:solidFill>
              </a:rPr>
              <a:t>B</a:t>
            </a:r>
            <a:r>
              <a:rPr lang="en-US" altLang="en-US" smtClean="0">
                <a:solidFill>
                  <a:srgbClr val="FFFF66"/>
                </a:solidFill>
              </a:rPr>
              <a:t>X</a:t>
            </a:r>
            <a:r>
              <a:rPr lang="en-US" altLang="en-US" smtClean="0">
                <a:solidFill>
                  <a:srgbClr val="FF9999"/>
                </a:solidFill>
              </a:rPr>
              <a:t> </a:t>
            </a:r>
            <a:r>
              <a:rPr lang="en-US" altLang="en-US" smtClean="0"/>
              <a:t>→ </a:t>
            </a:r>
            <a:r>
              <a:rPr lang="en-US" altLang="en-US" smtClean="0">
                <a:solidFill>
                  <a:srgbClr val="FF9999"/>
                </a:solidFill>
              </a:rPr>
              <a:t>B </a:t>
            </a:r>
            <a:r>
              <a:rPr lang="en-US" altLang="en-US" smtClean="0"/>
              <a:t>+ </a:t>
            </a:r>
            <a:r>
              <a:rPr lang="en-US" altLang="en-US" smtClean="0">
                <a:solidFill>
                  <a:srgbClr val="CCCCFF"/>
                </a:solidFill>
              </a:rPr>
              <a:t>A</a:t>
            </a:r>
            <a:r>
              <a:rPr lang="en-US" altLang="en-US" smtClean="0">
                <a:solidFill>
                  <a:srgbClr val="FFFF66"/>
                </a:solidFill>
              </a:rPr>
              <a:t>X</a:t>
            </a:r>
          </a:p>
          <a:p>
            <a:pPr lvl="1" eaLnBrk="1" hangingPunct="1"/>
            <a:r>
              <a:rPr lang="en-US" altLang="en-US" smtClean="0"/>
              <a:t>RULE: atom A will </a:t>
            </a:r>
            <a:r>
              <a:rPr lang="en-US" altLang="en-US" i="1" u="sng" smtClean="0"/>
              <a:t>only </a:t>
            </a:r>
            <a:r>
              <a:rPr lang="en-US" altLang="en-US" smtClean="0"/>
              <a:t>replace atom B if it is </a:t>
            </a:r>
            <a:r>
              <a:rPr lang="en-US" altLang="en-US" smtClean="0">
                <a:solidFill>
                  <a:srgbClr val="FFB1FF"/>
                </a:solidFill>
              </a:rPr>
              <a:t>MORE REACTIVE than element B </a:t>
            </a:r>
            <a:r>
              <a:rPr lang="en-US" altLang="en-US" smtClean="0"/>
              <a:t>or there is </a:t>
            </a:r>
            <a:r>
              <a:rPr lang="en-US" altLang="en-US" u="sng" smtClean="0"/>
              <a:t>no reaction</a:t>
            </a:r>
          </a:p>
          <a:p>
            <a:pPr eaLnBrk="1" hangingPunct="1"/>
            <a:r>
              <a:rPr lang="en-US" altLang="en-US" smtClean="0"/>
              <a:t>Metals (plus H) swap with metals and nonmetals with nonmetals due to charges</a:t>
            </a:r>
          </a:p>
        </p:txBody>
      </p:sp>
    </p:spTree>
    <p:extLst>
      <p:ext uri="{BB962C8B-B14F-4D97-AF65-F5344CB8AC3E}">
        <p14:creationId xmlns:p14="http://schemas.microsoft.com/office/powerpoint/2010/main" val="16436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lowing test tubes design template">
  <a:themeElements>
    <a:clrScheme name="Glowing test tubes design template 6">
      <a:dk1>
        <a:srgbClr val="5C1F00"/>
      </a:dk1>
      <a:lt1>
        <a:srgbClr val="FFFFCC"/>
      </a:lt1>
      <a:dk2>
        <a:srgbClr val="7E2A00"/>
      </a:dk2>
      <a:lt2>
        <a:srgbClr val="DFD293"/>
      </a:lt2>
      <a:accent1>
        <a:srgbClr val="FF6600"/>
      </a:accent1>
      <a:accent2>
        <a:srgbClr val="DF8F3F"/>
      </a:accent2>
      <a:accent3>
        <a:srgbClr val="C0ACAA"/>
      </a:accent3>
      <a:accent4>
        <a:srgbClr val="DADAAE"/>
      </a:accent4>
      <a:accent5>
        <a:srgbClr val="FFB8AA"/>
      </a:accent5>
      <a:accent6>
        <a:srgbClr val="CA8138"/>
      </a:accent6>
      <a:hlink>
        <a:srgbClr val="FFFF99"/>
      </a:hlink>
      <a:folHlink>
        <a:srgbClr val="FFCC99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Glowing test tubes design template">
  <a:themeElements>
    <a:clrScheme name="Glowing test tubes design template 6">
      <a:dk1>
        <a:srgbClr val="5C1F00"/>
      </a:dk1>
      <a:lt1>
        <a:srgbClr val="FFFFCC"/>
      </a:lt1>
      <a:dk2>
        <a:srgbClr val="7E2A00"/>
      </a:dk2>
      <a:lt2>
        <a:srgbClr val="DFD293"/>
      </a:lt2>
      <a:accent1>
        <a:srgbClr val="FF6600"/>
      </a:accent1>
      <a:accent2>
        <a:srgbClr val="DF8F3F"/>
      </a:accent2>
      <a:accent3>
        <a:srgbClr val="C0ACAA"/>
      </a:accent3>
      <a:accent4>
        <a:srgbClr val="DADAAE"/>
      </a:accent4>
      <a:accent5>
        <a:srgbClr val="FFB8AA"/>
      </a:accent5>
      <a:accent6>
        <a:srgbClr val="CA8138"/>
      </a:accent6>
      <a:hlink>
        <a:srgbClr val="FFFF99"/>
      </a:hlink>
      <a:folHlink>
        <a:srgbClr val="FFCC99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Microsoft Office PowerPoint</Application>
  <PresentationFormat>Widescreen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SimSun</vt:lpstr>
      <vt:lpstr>Arial</vt:lpstr>
      <vt:lpstr>Arial Black</vt:lpstr>
      <vt:lpstr>Calibri</vt:lpstr>
      <vt:lpstr>Calibri Light</vt:lpstr>
      <vt:lpstr>Garamond</vt:lpstr>
      <vt:lpstr>Times New Roman</vt:lpstr>
      <vt:lpstr>Office Theme</vt:lpstr>
      <vt:lpstr>Glowing test tubes design template</vt:lpstr>
      <vt:lpstr>1_Glowing test tubes design template</vt:lpstr>
      <vt:lpstr>PowerPoint Presentation</vt:lpstr>
      <vt:lpstr>6.5 Types of Reactions Obj 3</vt:lpstr>
      <vt:lpstr>Essential Questions</vt:lpstr>
      <vt:lpstr>Types of Chemical Reactions</vt:lpstr>
      <vt:lpstr>Combination Reactions</vt:lpstr>
      <vt:lpstr>Synthesis Reactions (cont)</vt:lpstr>
      <vt:lpstr>Decomposition Reactions</vt:lpstr>
      <vt:lpstr>Decomposition Reactions (cont)</vt:lpstr>
      <vt:lpstr>Single Replacement Reactions</vt:lpstr>
      <vt:lpstr>For Metals</vt:lpstr>
      <vt:lpstr>Double Replacement Reactions</vt:lpstr>
      <vt:lpstr>Double Replacement Reactions (cont)</vt:lpstr>
      <vt:lpstr>Combustion Reactions</vt:lpstr>
      <vt:lpstr>Identifying Types of Reactions</vt:lpstr>
      <vt:lpstr>Identifying Types of Reactions</vt:lpstr>
      <vt:lpstr>Completing Chemical Reactions </vt:lpstr>
      <vt:lpstr>Completing Chemical Reactions Answers</vt:lpstr>
      <vt:lpstr>Essential Questions</vt:lpstr>
      <vt:lpstr>6.5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Schow, Alison</dc:creator>
  <cp:lastModifiedBy>Schow, Alison</cp:lastModifiedBy>
  <cp:revision>1</cp:revision>
  <dcterms:created xsi:type="dcterms:W3CDTF">2020-03-05T14:25:03Z</dcterms:created>
  <dcterms:modified xsi:type="dcterms:W3CDTF">2020-03-05T14:25:13Z</dcterms:modified>
</cp:coreProperties>
</file>