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5" r:id="rId1"/>
  </p:sldMasterIdLst>
  <p:sldIdLst>
    <p:sldId id="256" r:id="rId2"/>
    <p:sldId id="257" r:id="rId3"/>
    <p:sldId id="259" r:id="rId4"/>
    <p:sldId id="258" r:id="rId5"/>
    <p:sldId id="273" r:id="rId6"/>
    <p:sldId id="262" r:id="rId7"/>
    <p:sldId id="263" r:id="rId8"/>
    <p:sldId id="264" r:id="rId9"/>
    <p:sldId id="265" r:id="rId10"/>
    <p:sldId id="274" r:id="rId11"/>
    <p:sldId id="267" r:id="rId12"/>
    <p:sldId id="268" r:id="rId13"/>
    <p:sldId id="275" r:id="rId14"/>
    <p:sldId id="276" r:id="rId15"/>
    <p:sldId id="277" r:id="rId16"/>
    <p:sldId id="278" r:id="rId17"/>
    <p:sldId id="279" r:id="rId18"/>
    <p:sldId id="260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1"/>
            <a:ext cx="12187767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350 h 1906"/>
                <a:gd name="T4" fmla="*/ 6187 w 5740"/>
                <a:gd name="T5" fmla="*/ 350 h 1906"/>
                <a:gd name="T6" fmla="*/ 6187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513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736726"/>
            <a:ext cx="103632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609600" y="6248400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5157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54750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871B49-9995-48C9-993A-2A872C27F699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26199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228945-9F57-4B68-8AE3-1735AC751FA9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189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B404F5-6DE5-4772-B4FA-6317805197AD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37249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830DB3-BF29-4A2F-9C81-CB4F947B85E5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761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361AAE-53DF-43A7-9C98-FD5589BBE997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384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B45766-A185-480C-8415-81ABEF56E3AF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702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4A67EC-51D0-4E62-B771-8FCC6D8CC0A3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7832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DDA0E1-5426-403E-A5CB-82986828A857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8756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F109F3-DB5A-4836-99B4-A5921B2DC9E1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0658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64E316-297C-4800-9A67-53422E920F68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8723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9E3A6D-4A52-447C-9F2A-EB78431E83D2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1854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403F52-2117-40F0-BF82-E8AD136266BA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703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5157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873FE0E3-B0F8-42F0-BA43-B30E57A36756}" type="slidenum">
              <a:rPr lang="en-US" altLang="en-US" smtClean="0">
                <a:solidFill>
                  <a:srgbClr val="FFFFFF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1" y="1"/>
            <a:ext cx="12187767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410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410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410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410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410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103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350 h 1906"/>
                <a:gd name="T4" fmla="*/ 6187 w 5740"/>
                <a:gd name="T5" fmla="*/ 350 h 1906"/>
                <a:gd name="T6" fmla="*/ 6187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410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4013783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1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1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1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1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9" grpId="0"/>
      <p:bldP spid="4111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4111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4111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4111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4111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411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1.1 Atomic </a:t>
            </a:r>
            <a:r>
              <a:rPr lang="en-US" dirty="0" smtClean="0"/>
              <a:t>Structure</a:t>
            </a:r>
            <a:br>
              <a:rPr lang="en-US" dirty="0" smtClean="0"/>
            </a:br>
            <a:r>
              <a:rPr lang="en-US" dirty="0" smtClean="0"/>
              <a:t>Objectives 1;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7062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Isotopes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Which of the above would be isotopes of the same element?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Which </a:t>
            </a:r>
            <a:r>
              <a:rPr lang="en-US" dirty="0" smtClean="0"/>
              <a:t>would have the same mass number?</a:t>
            </a:r>
          </a:p>
          <a:p>
            <a:pPr>
              <a:defRPr/>
            </a:pPr>
            <a:endParaRPr lang="en-US" baseline="30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0" y="121920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Element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Proton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Neutron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Electron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332408" y="3863182"/>
            <a:ext cx="2514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200" dirty="0"/>
              <a:t>1 and 4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332408" y="5014686"/>
            <a:ext cx="2514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200" dirty="0"/>
              <a:t>2 and 4</a:t>
            </a:r>
          </a:p>
        </p:txBody>
      </p:sp>
    </p:spTree>
    <p:extLst>
      <p:ext uri="{BB962C8B-B14F-4D97-AF65-F5344CB8AC3E}">
        <p14:creationId xmlns:p14="http://schemas.microsoft.com/office/powerpoint/2010/main" val="3605589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Atomic Mass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The </a:t>
            </a:r>
            <a:r>
              <a:rPr lang="en-US" b="1" dirty="0"/>
              <a:t>atomic mass</a:t>
            </a:r>
            <a:r>
              <a:rPr lang="en-US" dirty="0"/>
              <a:t> is an average mass based off of the abundance and mass of the different isotopes and is found on the periodic table.</a:t>
            </a:r>
          </a:p>
          <a:p>
            <a:pPr eaLnBrk="1" hangingPunct="1">
              <a:defRPr/>
            </a:pPr>
            <a:r>
              <a:rPr lang="en-US" dirty="0" err="1"/>
              <a:t>amu</a:t>
            </a:r>
            <a:r>
              <a:rPr lang="en-US" dirty="0"/>
              <a:t> – atomic mass unit</a:t>
            </a:r>
          </a:p>
          <a:p>
            <a:pPr eaLnBrk="1" hangingPunct="1">
              <a:defRPr/>
            </a:pPr>
            <a:r>
              <a:rPr lang="en-US" dirty="0"/>
              <a:t>When the atomic mass is rounded to the nearest whole number that is the most common isotope of the </a:t>
            </a:r>
            <a:r>
              <a:rPr lang="en-US" dirty="0" smtClean="0"/>
              <a:t>element</a:t>
            </a:r>
          </a:p>
          <a:p>
            <a:pPr lvl="1" eaLnBrk="1" hangingPunct="1">
              <a:defRPr/>
            </a:pPr>
            <a:r>
              <a:rPr lang="en-US" dirty="0" smtClean="0"/>
              <a:t>Tc atomic mass is 97.9 so a mass number of 98 is the most common isotope</a:t>
            </a:r>
            <a:endParaRPr lang="en-US" dirty="0"/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639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Protons, Neutrons, and Electrons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Determine the number of p, n, and e</a:t>
            </a:r>
            <a:r>
              <a:rPr lang="en-US" baseline="30000" dirty="0" smtClean="0"/>
              <a:t>-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Cobalt – 58</a:t>
            </a:r>
          </a:p>
          <a:p>
            <a:pPr>
              <a:defRPr/>
            </a:pPr>
            <a:r>
              <a:rPr lang="en-US" dirty="0" smtClean="0"/>
              <a:t>Barium – 138</a:t>
            </a:r>
          </a:p>
          <a:p>
            <a:pPr>
              <a:defRPr/>
            </a:pPr>
            <a:r>
              <a:rPr lang="en-US" baseline="30000" dirty="0" smtClean="0"/>
              <a:t>204</a:t>
            </a:r>
            <a:r>
              <a:rPr lang="en-US" dirty="0" smtClean="0"/>
              <a:t>Tl </a:t>
            </a:r>
          </a:p>
          <a:p>
            <a:pPr>
              <a:defRPr/>
            </a:pPr>
            <a:r>
              <a:rPr lang="en-US" baseline="30000" dirty="0" smtClean="0"/>
              <a:t>227</a:t>
            </a:r>
            <a:r>
              <a:rPr lang="en-US" dirty="0" smtClean="0"/>
              <a:t>Ac</a:t>
            </a:r>
          </a:p>
          <a:p>
            <a:pPr>
              <a:defRPr/>
            </a:pPr>
            <a:r>
              <a:rPr lang="en-US" dirty="0" smtClean="0"/>
              <a:t>In (round the mass to the most common isotope)</a:t>
            </a:r>
          </a:p>
          <a:p>
            <a:pPr>
              <a:defRPr/>
            </a:pPr>
            <a:r>
              <a:rPr lang="en-US" dirty="0" smtClean="0"/>
              <a:t>Yttrium 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23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Protons, Neutrons, and Electrons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417638"/>
            <a:ext cx="8229600" cy="45259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Fill in the following chart</a:t>
            </a:r>
          </a:p>
          <a:p>
            <a:pPr marL="0" indent="0">
              <a:buNone/>
              <a:defRPr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0" y="1981200"/>
          <a:ext cx="7315200" cy="49811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  <a:gridCol w="1219200"/>
              </a:tblGrid>
              <a:tr h="914520"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Element Shorthand </a:t>
                      </a:r>
                    </a:p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800" b="1" kern="1200" baseline="300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X)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Atomic</a:t>
                      </a:r>
                      <a:r>
                        <a:rPr lang="en-US" sz="1800" baseline="0" dirty="0" smtClean="0"/>
                        <a:t> #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Protons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Neutrons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Electrons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Mass #</a:t>
                      </a:r>
                      <a:endParaRPr lang="en-US" sz="1800" dirty="0"/>
                    </a:p>
                  </a:txBody>
                  <a:tcPr marT="45733" marB="45733"/>
                </a:tc>
              </a:tr>
              <a:tr h="758484">
                <a:tc>
                  <a:txBody>
                    <a:bodyPr/>
                    <a:lstStyle/>
                    <a:p>
                      <a:r>
                        <a:rPr lang="en-US" sz="1800" baseline="30000" dirty="0" smtClean="0"/>
                        <a:t>159</a:t>
                      </a:r>
                      <a:r>
                        <a:rPr lang="en-US" sz="1800" dirty="0" smtClean="0"/>
                        <a:t>Tb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159</a:t>
                      </a:r>
                      <a:endParaRPr lang="en-US" sz="1800" dirty="0"/>
                    </a:p>
                  </a:txBody>
                  <a:tcPr marT="45733" marB="45733"/>
                </a:tc>
              </a:tr>
              <a:tr h="758484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46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60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33" marB="45733"/>
                </a:tc>
              </a:tr>
              <a:tr h="758484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87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223</a:t>
                      </a:r>
                      <a:endParaRPr lang="en-US" sz="1800" dirty="0"/>
                    </a:p>
                  </a:txBody>
                  <a:tcPr marT="45733" marB="45733"/>
                </a:tc>
              </a:tr>
              <a:tr h="758484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116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77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33" marB="45733"/>
                </a:tc>
              </a:tr>
              <a:tr h="758484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12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24</a:t>
                      </a:r>
                      <a:endParaRPr lang="en-US" sz="1800" dirty="0"/>
                    </a:p>
                  </a:txBody>
                  <a:tcPr marT="45733" marB="45733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311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Protons, Neutrons, and Electrons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417638"/>
            <a:ext cx="8229600" cy="45259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Answer Key</a:t>
            </a:r>
          </a:p>
          <a:p>
            <a:pPr marL="0" indent="0">
              <a:buNone/>
              <a:defRPr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0" y="1981200"/>
          <a:ext cx="7315200" cy="49811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  <a:gridCol w="1219200"/>
              </a:tblGrid>
              <a:tr h="914520"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Element Shorthand </a:t>
                      </a:r>
                    </a:p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800" b="1" kern="1200" baseline="300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X)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Atomic</a:t>
                      </a:r>
                      <a:r>
                        <a:rPr lang="en-US" sz="1800" baseline="0" dirty="0" smtClean="0"/>
                        <a:t> #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Protons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Neutrons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Electrons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Mass #</a:t>
                      </a:r>
                      <a:endParaRPr lang="en-US" sz="1800" dirty="0"/>
                    </a:p>
                  </a:txBody>
                  <a:tcPr marT="45733" marB="45733"/>
                </a:tc>
              </a:tr>
              <a:tr h="758484">
                <a:tc>
                  <a:txBody>
                    <a:bodyPr/>
                    <a:lstStyle/>
                    <a:p>
                      <a:r>
                        <a:rPr lang="en-US" sz="1800" baseline="30000" dirty="0" smtClean="0"/>
                        <a:t>159</a:t>
                      </a:r>
                      <a:r>
                        <a:rPr lang="en-US" sz="1800" dirty="0" smtClean="0"/>
                        <a:t>Tb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65</a:t>
                      </a:r>
                      <a:endParaRPr lang="en-US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65</a:t>
                      </a:r>
                      <a:endParaRPr lang="en-US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94</a:t>
                      </a:r>
                      <a:endParaRPr lang="en-US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65</a:t>
                      </a:r>
                      <a:endParaRPr lang="en-US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159</a:t>
                      </a:r>
                      <a:endParaRPr lang="en-US" sz="1800" dirty="0"/>
                    </a:p>
                  </a:txBody>
                  <a:tcPr marT="45733" marB="45733"/>
                </a:tc>
              </a:tr>
              <a:tr h="758484">
                <a:tc>
                  <a:txBody>
                    <a:bodyPr/>
                    <a:lstStyle/>
                    <a:p>
                      <a:r>
                        <a:rPr lang="en-US" sz="1800" baseline="30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106</a:t>
                      </a:r>
                      <a:r>
                        <a:rPr lang="en-US" sz="18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Pd</a:t>
                      </a:r>
                      <a:endParaRPr lang="en-US" sz="1800" baseline="30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46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46</a:t>
                      </a:r>
                      <a:endParaRPr lang="en-US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60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46</a:t>
                      </a:r>
                      <a:endParaRPr lang="en-US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106</a:t>
                      </a:r>
                      <a:endParaRPr lang="en-US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T="45733" marB="45733"/>
                </a:tc>
              </a:tr>
              <a:tr h="758484">
                <a:tc>
                  <a:txBody>
                    <a:bodyPr/>
                    <a:lstStyle/>
                    <a:p>
                      <a:r>
                        <a:rPr lang="en-US" sz="1800" baseline="30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223</a:t>
                      </a:r>
                      <a:r>
                        <a:rPr lang="en-US" sz="18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Fr</a:t>
                      </a:r>
                      <a:endParaRPr lang="en-US" sz="1800" baseline="30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87</a:t>
                      </a:r>
                      <a:endParaRPr lang="en-US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87</a:t>
                      </a:r>
                      <a:endParaRPr lang="en-US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136</a:t>
                      </a:r>
                      <a:endParaRPr lang="en-US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87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223</a:t>
                      </a:r>
                      <a:endParaRPr lang="en-US" sz="1800" dirty="0"/>
                    </a:p>
                  </a:txBody>
                  <a:tcPr marT="45733" marB="45733"/>
                </a:tc>
              </a:tr>
              <a:tr h="758484">
                <a:tc>
                  <a:txBody>
                    <a:bodyPr/>
                    <a:lstStyle/>
                    <a:p>
                      <a:r>
                        <a:rPr lang="en-US" sz="1800" baseline="30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193</a:t>
                      </a:r>
                      <a:r>
                        <a:rPr lang="en-US" sz="18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Ir</a:t>
                      </a:r>
                      <a:endParaRPr lang="en-US" sz="1800" baseline="30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77</a:t>
                      </a:r>
                      <a:endParaRPr lang="en-US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77</a:t>
                      </a:r>
                      <a:endParaRPr lang="en-US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116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77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193</a:t>
                      </a:r>
                      <a:endParaRPr lang="en-US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T="45733" marB="45733"/>
                </a:tc>
              </a:tr>
              <a:tr h="758484">
                <a:tc>
                  <a:txBody>
                    <a:bodyPr/>
                    <a:lstStyle/>
                    <a:p>
                      <a:r>
                        <a:rPr lang="en-US" sz="1800" baseline="30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24</a:t>
                      </a:r>
                      <a:r>
                        <a:rPr lang="en-US" sz="18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Mg</a:t>
                      </a:r>
                      <a:endParaRPr lang="en-US" sz="1800" baseline="30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en-US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en-US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12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en-US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24</a:t>
                      </a:r>
                      <a:endParaRPr lang="en-US" sz="1800" dirty="0"/>
                    </a:p>
                  </a:txBody>
                  <a:tcPr marT="45733" marB="45733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11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Protons, Neutrons, and Electrons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Fill in the following chart</a:t>
            </a:r>
          </a:p>
          <a:p>
            <a:pPr>
              <a:defRPr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535239" y="2286000"/>
          <a:ext cx="7121525" cy="1168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37161"/>
                <a:gridCol w="2592182"/>
                <a:gridCol w="2592182"/>
              </a:tblGrid>
              <a:tr h="2921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r>
                        <a:rPr lang="en-US" sz="1600" dirty="0" smtClean="0">
                          <a:effectLst/>
                        </a:rPr>
                        <a:t>Element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92" marR="6859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Osmium-191</a:t>
                      </a:r>
                      <a:endParaRPr lang="en-US" sz="1600" dirty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92" marR="6859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Osmium-190</a:t>
                      </a:r>
                      <a:endParaRPr lang="en-US" sz="1600" dirty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92" marR="68592" marT="0" marB="0"/>
                </a:tc>
              </a:tr>
              <a:tr h="2921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Protons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92" marR="6859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92" marR="6859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92" marR="68592" marT="0" marB="0"/>
                </a:tc>
              </a:tr>
              <a:tr h="2921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Neutrons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92" marR="6859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92" marR="6859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92" marR="68592" marT="0" marB="0"/>
                </a:tc>
              </a:tr>
              <a:tr h="2921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Electrons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92" marR="6859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92" marR="6859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92" marR="68592" marT="0" marB="0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535239" y="3457575"/>
          <a:ext cx="7121525" cy="1168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37161"/>
                <a:gridCol w="2592182"/>
                <a:gridCol w="2592182"/>
              </a:tblGrid>
              <a:tr h="2921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r>
                        <a:rPr lang="en-US" sz="1600" dirty="0" smtClean="0">
                          <a:effectLst/>
                        </a:rPr>
                        <a:t>Element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92" marR="6859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92" marR="6859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92" marR="68592" marT="0" marB="0"/>
                </a:tc>
              </a:tr>
              <a:tr h="2921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Protons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92" marR="6859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r>
                        <a:rPr lang="en-US" sz="1600" dirty="0" smtClean="0">
                          <a:effectLst/>
                        </a:rPr>
                        <a:t>57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92" marR="6859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92" marR="68592" marT="0" marB="0"/>
                </a:tc>
              </a:tr>
              <a:tr h="2921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Neutrons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92" marR="6859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r>
                        <a:rPr lang="en-US" sz="1600" dirty="0" smtClean="0">
                          <a:effectLst/>
                        </a:rPr>
                        <a:t>81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92" marR="6859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r>
                        <a:rPr lang="en-US" sz="1600" dirty="0" smtClean="0">
                          <a:effectLst/>
                        </a:rPr>
                        <a:t>83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92" marR="68592" marT="0" marB="0"/>
                </a:tc>
              </a:tr>
              <a:tr h="2921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Electrons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92" marR="6859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92" marR="6859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92" marR="6859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582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Protons, Neutrons, and Electrons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Answer Key</a:t>
            </a:r>
          </a:p>
          <a:p>
            <a:pPr>
              <a:defRPr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535239" y="2286000"/>
          <a:ext cx="7121525" cy="14605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37161"/>
                <a:gridCol w="2592182"/>
                <a:gridCol w="2592182"/>
              </a:tblGrid>
              <a:tr h="2921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r>
                        <a:rPr lang="en-US" sz="1600" dirty="0" smtClean="0">
                          <a:effectLst/>
                        </a:rPr>
                        <a:t>Element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92" marR="6859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Osmium-191</a:t>
                      </a:r>
                      <a:endParaRPr lang="en-US" sz="1600" dirty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92" marR="6859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Osmium-190</a:t>
                      </a:r>
                      <a:endParaRPr lang="en-US" sz="1600" dirty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92" marR="68592" marT="0" marB="0"/>
                </a:tc>
              </a:tr>
              <a:tr h="2921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Protons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92" marR="6859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en-US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76</a:t>
                      </a:r>
                      <a:endParaRPr lang="en-US" sz="16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92" marR="6859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76</a:t>
                      </a:r>
                      <a:endParaRPr lang="en-US" sz="16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92" marR="68592" marT="0" marB="0"/>
                </a:tc>
              </a:tr>
              <a:tr h="2921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Neutrons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92" marR="6859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115</a:t>
                      </a:r>
                      <a:endParaRPr lang="en-US" sz="16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92" marR="6859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en-US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114</a:t>
                      </a:r>
                      <a:endParaRPr lang="en-US" sz="16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92" marR="68592" marT="0" marB="0"/>
                </a:tc>
              </a:tr>
              <a:tr h="2921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Electrons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92" marR="6859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76</a:t>
                      </a:r>
                      <a:endParaRPr lang="en-US" sz="16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92" marR="6859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en-US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76</a:t>
                      </a:r>
                      <a:endParaRPr lang="en-US" sz="16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92" marR="68592" marT="0" marB="0"/>
                </a:tc>
              </a:tr>
              <a:tr h="2921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92" marR="6859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92" marR="6859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92" marR="68592" marT="0" marB="0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535239" y="3457575"/>
          <a:ext cx="7121525" cy="1168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37161"/>
                <a:gridCol w="2592182"/>
                <a:gridCol w="2592182"/>
              </a:tblGrid>
              <a:tr h="2921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r>
                        <a:rPr lang="en-US" sz="1600" dirty="0" smtClean="0">
                          <a:effectLst/>
                        </a:rPr>
                        <a:t>Element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92" marR="6859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Lanthanum-138</a:t>
                      </a:r>
                      <a:endParaRPr lang="en-US" sz="16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92" marR="6859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Lanthanum-140</a:t>
                      </a:r>
                      <a:endParaRPr lang="en-US" sz="16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92" marR="68592" marT="0" marB="0"/>
                </a:tc>
              </a:tr>
              <a:tr h="2921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Protons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92" marR="6859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r>
                        <a:rPr lang="en-US" sz="1600" dirty="0" smtClean="0">
                          <a:effectLst/>
                        </a:rPr>
                        <a:t>57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92" marR="6859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r>
                        <a:rPr lang="en-US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57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92" marR="68592" marT="0" marB="0"/>
                </a:tc>
              </a:tr>
              <a:tr h="2921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Neutrons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92" marR="6859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r>
                        <a:rPr lang="en-US" sz="1600" dirty="0" smtClean="0">
                          <a:effectLst/>
                        </a:rPr>
                        <a:t>81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92" marR="6859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r>
                        <a:rPr lang="en-US" sz="1600" dirty="0" smtClean="0">
                          <a:effectLst/>
                        </a:rPr>
                        <a:t>83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92" marR="68592" marT="0" marB="0"/>
                </a:tc>
              </a:tr>
              <a:tr h="2921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Electrons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92" marR="6859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en-US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57</a:t>
                      </a:r>
                      <a:endParaRPr lang="en-US" sz="16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92" marR="6859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57</a:t>
                      </a:r>
                      <a:endParaRPr lang="en-US" sz="16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92" marR="6859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320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Essential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What is an atom?</a:t>
            </a:r>
          </a:p>
          <a:p>
            <a:pPr eaLnBrk="1" hangingPunct="1">
              <a:defRPr/>
            </a:pPr>
            <a:r>
              <a:rPr lang="en-US" dirty="0" smtClean="0"/>
              <a:t>What </a:t>
            </a:r>
            <a:r>
              <a:rPr lang="en-US" dirty="0"/>
              <a:t>is </a:t>
            </a:r>
            <a:r>
              <a:rPr lang="en-US" dirty="0" smtClean="0"/>
              <a:t>atomic # </a:t>
            </a:r>
            <a:r>
              <a:rPr lang="en-US" dirty="0"/>
              <a:t>and how do you determine it</a:t>
            </a:r>
            <a:r>
              <a:rPr lang="en-US" dirty="0" smtClean="0"/>
              <a:t>?</a:t>
            </a:r>
          </a:p>
          <a:p>
            <a:pPr eaLnBrk="1" hangingPunct="1">
              <a:defRPr/>
            </a:pPr>
            <a:r>
              <a:rPr lang="en-US" dirty="0" smtClean="0"/>
              <a:t>How is atomic # to the identify an element?</a:t>
            </a:r>
            <a:endParaRPr lang="en-US" dirty="0"/>
          </a:p>
          <a:p>
            <a:pPr eaLnBrk="1" hangingPunct="1">
              <a:defRPr/>
            </a:pPr>
            <a:r>
              <a:rPr lang="en-US" dirty="0" smtClean="0"/>
              <a:t>What is mass # and how do you determine it?</a:t>
            </a:r>
          </a:p>
          <a:p>
            <a:pPr eaLnBrk="1" hangingPunct="1">
              <a:defRPr/>
            </a:pPr>
            <a:r>
              <a:rPr lang="en-US" dirty="0" smtClean="0"/>
              <a:t>What is the difference between atomic mass and mass number?</a:t>
            </a:r>
          </a:p>
          <a:p>
            <a:pPr eaLnBrk="1" hangingPunct="1">
              <a:defRPr/>
            </a:pPr>
            <a:r>
              <a:rPr lang="en-US" dirty="0" smtClean="0"/>
              <a:t>What </a:t>
            </a:r>
            <a:r>
              <a:rPr lang="en-US" dirty="0"/>
              <a:t>is an isotope</a:t>
            </a:r>
            <a:r>
              <a:rPr lang="en-US" dirty="0" smtClean="0"/>
              <a:t>? </a:t>
            </a:r>
          </a:p>
          <a:p>
            <a:pPr eaLnBrk="1" hangingPunct="1">
              <a:defRPr/>
            </a:pPr>
            <a:r>
              <a:rPr lang="en-US" dirty="0" smtClean="0"/>
              <a:t>How do you determine the  number of protons, neutrons, and electrons for an isotope?</a:t>
            </a:r>
            <a:endParaRPr lang="en-US" dirty="0"/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43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1.1 Tracked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1.1 Tracked Assignment Worksheet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208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What is an </a:t>
            </a:r>
            <a:r>
              <a:rPr lang="en-US" dirty="0" smtClean="0"/>
              <a:t>atom?</a:t>
            </a:r>
            <a:endParaRPr lang="en-US" dirty="0"/>
          </a:p>
          <a:p>
            <a:pPr eaLnBrk="1" hangingPunct="1">
              <a:defRPr/>
            </a:pPr>
            <a:r>
              <a:rPr lang="en-US" dirty="0"/>
              <a:t>What is atomic # and how do you determine it?</a:t>
            </a:r>
          </a:p>
          <a:p>
            <a:pPr eaLnBrk="1" hangingPunct="1">
              <a:defRPr/>
            </a:pPr>
            <a:r>
              <a:rPr lang="en-US" dirty="0"/>
              <a:t>How is atomic # to the identify an element?</a:t>
            </a:r>
          </a:p>
          <a:p>
            <a:pPr eaLnBrk="1" hangingPunct="1">
              <a:defRPr/>
            </a:pPr>
            <a:r>
              <a:rPr lang="en-US" dirty="0"/>
              <a:t>What is mass # and how do you determine it?</a:t>
            </a:r>
          </a:p>
          <a:p>
            <a:pPr eaLnBrk="1" hangingPunct="1">
              <a:defRPr/>
            </a:pPr>
            <a:r>
              <a:rPr lang="en-US" dirty="0"/>
              <a:t>What is the difference between atomic mass and mass number?</a:t>
            </a:r>
          </a:p>
          <a:p>
            <a:pPr eaLnBrk="1" hangingPunct="1">
              <a:defRPr/>
            </a:pPr>
            <a:r>
              <a:rPr lang="en-US" dirty="0"/>
              <a:t>What is an isotope? </a:t>
            </a:r>
          </a:p>
          <a:p>
            <a:pPr eaLnBrk="1" hangingPunct="1">
              <a:defRPr/>
            </a:pPr>
            <a:r>
              <a:rPr lang="en-US" dirty="0"/>
              <a:t>How do you determine the  number of protons, neutrons, and electrons for an isotope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702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Elements and Atoms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An </a:t>
            </a:r>
            <a:r>
              <a:rPr lang="en-US" b="1" dirty="0" smtClean="0"/>
              <a:t>element </a:t>
            </a:r>
            <a:r>
              <a:rPr lang="en-US" dirty="0" smtClean="0"/>
              <a:t>is the smallest </a:t>
            </a:r>
            <a:r>
              <a:rPr lang="en-US" dirty="0"/>
              <a:t>particle of matter that retains its chemical identity</a:t>
            </a:r>
          </a:p>
          <a:p>
            <a:pPr lvl="1">
              <a:defRPr/>
            </a:pPr>
            <a:r>
              <a:rPr lang="en-US" dirty="0" smtClean="0"/>
              <a:t>We </a:t>
            </a:r>
            <a:r>
              <a:rPr lang="en-US" dirty="0"/>
              <a:t>use symbols for the names of elements </a:t>
            </a:r>
          </a:p>
          <a:p>
            <a:pPr lvl="1">
              <a:defRPr/>
            </a:pPr>
            <a:r>
              <a:rPr lang="en-US" dirty="0"/>
              <a:t>1 or 2 letters, the first letter always is Capital and the second is lowercase</a:t>
            </a:r>
          </a:p>
          <a:p>
            <a:pPr>
              <a:defRPr/>
            </a:pPr>
            <a:r>
              <a:rPr lang="en-US" dirty="0"/>
              <a:t>An </a:t>
            </a:r>
            <a:r>
              <a:rPr lang="en-US" b="1" dirty="0"/>
              <a:t>atom</a:t>
            </a:r>
            <a:r>
              <a:rPr lang="en-US" dirty="0"/>
              <a:t> is the smallest particle of an element that retains its identity in a chemical reaction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19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the Atom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three subatomic particles that make up atoms: proton, neutron, and electron</a:t>
            </a:r>
          </a:p>
          <a:p>
            <a:r>
              <a:rPr lang="en-US" dirty="0" smtClean="0"/>
              <a:t>Protons are positively charged particles found in the nucleus</a:t>
            </a:r>
          </a:p>
          <a:p>
            <a:r>
              <a:rPr lang="en-US" dirty="0" smtClean="0"/>
              <a:t>Neutrons are neutral particles </a:t>
            </a:r>
            <a:r>
              <a:rPr lang="en-US" dirty="0"/>
              <a:t>found in the nucleus</a:t>
            </a:r>
          </a:p>
          <a:p>
            <a:r>
              <a:rPr lang="en-US" dirty="0" smtClean="0"/>
              <a:t>Electrons are negative particles found in orbitals around the nucleus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011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Part of the Atom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171701" y="1417639"/>
          <a:ext cx="7848601" cy="46482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75727"/>
                <a:gridCol w="1567610"/>
                <a:gridCol w="1567610"/>
                <a:gridCol w="1570044"/>
                <a:gridCol w="1567610"/>
              </a:tblGrid>
              <a:tr h="161908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Subatomic Particle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Symbol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Relative Charge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Location in Atom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Relative Mass (amu)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0970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Proton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r>
                        <a:rPr lang="en-US" sz="2400" dirty="0" smtClean="0">
                          <a:effectLst/>
                        </a:rPr>
                        <a:t>p</a:t>
                      </a:r>
                      <a:r>
                        <a:rPr lang="en-US" sz="2400" baseline="30000" dirty="0" smtClean="0">
                          <a:effectLst/>
                        </a:rPr>
                        <a:t>+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r>
                        <a:rPr lang="en-US" sz="2400" dirty="0" smtClean="0">
                          <a:effectLst/>
                        </a:rPr>
                        <a:t>1+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Nucleus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1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0970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Neutron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r>
                        <a:rPr lang="en-US" sz="2400" dirty="0" smtClean="0">
                          <a:effectLst/>
                        </a:rPr>
                        <a:t>n</a:t>
                      </a:r>
                      <a:r>
                        <a:rPr lang="en-US" sz="2400" baseline="30000" dirty="0" smtClean="0">
                          <a:effectLst/>
                        </a:rPr>
                        <a:t>0</a:t>
                      </a:r>
                      <a:endParaRPr lang="en-US" sz="2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Nucleus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1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0970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Electron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r>
                        <a:rPr lang="en-US" sz="2400" dirty="0" smtClean="0">
                          <a:effectLst/>
                        </a:rPr>
                        <a:t>e</a:t>
                      </a:r>
                      <a:r>
                        <a:rPr lang="en-US" sz="2800" b="1" baseline="30000" dirty="0" smtClean="0">
                          <a:effectLst/>
                        </a:rPr>
                        <a:t>-</a:t>
                      </a:r>
                      <a:endParaRPr lang="en-US" sz="28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1-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Orbitals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9464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Atomic Number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Atomic number</a:t>
            </a:r>
            <a:r>
              <a:rPr lang="en-US" dirty="0" smtClean="0"/>
              <a:t> is the number of protons.</a:t>
            </a:r>
          </a:p>
          <a:p>
            <a:pPr eaLnBrk="1" hangingPunct="1">
              <a:defRPr/>
            </a:pPr>
            <a:r>
              <a:rPr lang="en-US" dirty="0"/>
              <a:t>How do you find the atomic number?</a:t>
            </a:r>
          </a:p>
          <a:p>
            <a:pPr lvl="1" eaLnBrk="1" hangingPunct="1">
              <a:defRPr/>
            </a:pPr>
            <a:r>
              <a:rPr lang="en-US" dirty="0"/>
              <a:t>Periodic table</a:t>
            </a:r>
          </a:p>
          <a:p>
            <a:pPr eaLnBrk="1" hangingPunct="1">
              <a:defRPr/>
            </a:pPr>
            <a:r>
              <a:rPr lang="en-US" dirty="0" smtClean="0"/>
              <a:t>How do we use atomic number?</a:t>
            </a:r>
          </a:p>
          <a:p>
            <a:pPr lvl="1" eaLnBrk="1" hangingPunct="1">
              <a:defRPr/>
            </a:pPr>
            <a:r>
              <a:rPr lang="en-US" dirty="0" smtClean="0"/>
              <a:t>Identifies the type of element because each element has its own unique atomic number</a:t>
            </a:r>
          </a:p>
          <a:p>
            <a:pPr eaLnBrk="1" hangingPunct="1">
              <a:defRPr/>
            </a:pPr>
            <a:r>
              <a:rPr lang="en-US" dirty="0" smtClean="0"/>
              <a:t>The atomic number of a </a:t>
            </a:r>
            <a:r>
              <a:rPr lang="en-US" u="sng" dirty="0" smtClean="0"/>
              <a:t>neutral</a:t>
            </a:r>
            <a:r>
              <a:rPr lang="en-US" dirty="0" smtClean="0"/>
              <a:t> atom is equal to number of electrons</a:t>
            </a:r>
          </a:p>
        </p:txBody>
      </p:sp>
    </p:spTree>
    <p:extLst>
      <p:ext uri="{BB962C8B-B14F-4D97-AF65-F5344CB8AC3E}">
        <p14:creationId xmlns:p14="http://schemas.microsoft.com/office/powerpoint/2010/main" val="1450828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3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/>
      <p:bldP spid="6349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Mass Number 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Mass number is the total number of protons and neutrons in an atom (mass number = # of protons + </a:t>
            </a:r>
            <a:r>
              <a:rPr lang="en-US" dirty="0"/>
              <a:t># of </a:t>
            </a:r>
            <a:r>
              <a:rPr lang="en-US" dirty="0" smtClean="0"/>
              <a:t>neutrons)</a:t>
            </a:r>
          </a:p>
          <a:p>
            <a:pPr eaLnBrk="1" hangingPunct="1">
              <a:defRPr/>
            </a:pPr>
            <a:r>
              <a:rPr lang="en-US" dirty="0" smtClean="0"/>
              <a:t>Mass number can be used to find the number of neutrons</a:t>
            </a:r>
          </a:p>
          <a:p>
            <a:pPr lvl="1" eaLnBrk="1" hangingPunct="1">
              <a:defRPr/>
            </a:pPr>
            <a:r>
              <a:rPr lang="en-US" dirty="0" smtClean="0"/>
              <a:t># of neutrons = Mass number - </a:t>
            </a:r>
            <a:r>
              <a:rPr lang="en-US" dirty="0"/>
              <a:t># of protons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71369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Symbol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 smtClean="0"/>
              <a:t>There are two way of doing symbol notation.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 smtClean="0"/>
              <a:t>Mass Number (A), Atomic Number (Z), and element symbol</a:t>
            </a:r>
            <a:r>
              <a:rPr lang="en-US" altLang="en-US" dirty="0"/>
              <a:t> </a:t>
            </a:r>
            <a:r>
              <a:rPr lang="en-US" altLang="en-US" dirty="0" smtClean="0"/>
              <a:t>(X)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en-US" dirty="0"/>
          </a:p>
          <a:p>
            <a:pPr eaLnBrk="1" hangingPunct="1">
              <a:lnSpc>
                <a:spcPct val="90000"/>
              </a:lnSpc>
              <a:defRPr/>
            </a:pPr>
            <a:endParaRPr lang="en-US" altLang="en-US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en-US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/>
              <a:t>Element name – mass number 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dirty="0"/>
          </a:p>
        </p:txBody>
      </p:sp>
      <p:graphicFrame>
        <p:nvGraphicFramePr>
          <p:cNvPr id="4" name="Object 11"/>
          <p:cNvGraphicFramePr>
            <a:graphicFrameLocks noGrp="1" noChangeAspect="1"/>
          </p:cNvGraphicFramePr>
          <p:nvPr/>
        </p:nvGraphicFramePr>
        <p:xfrm>
          <a:off x="4495800" y="3135314"/>
          <a:ext cx="1804988" cy="1512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3" imgW="253890" imgH="228501" progId="Equation.3">
                  <p:embed/>
                </p:oleObj>
              </mc:Choice>
              <mc:Fallback>
                <p:oleObj name="Equation" r:id="rId3" imgW="253890" imgH="228501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3135314"/>
                        <a:ext cx="1804988" cy="1512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6401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Isotopes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Isotopes are atoms of the same element that have different mass numbers</a:t>
            </a:r>
          </a:p>
          <a:p>
            <a:pPr lvl="1" eaLnBrk="1" hangingPunct="1">
              <a:defRPr/>
            </a:pPr>
            <a:r>
              <a:rPr lang="en-US" dirty="0" smtClean="0"/>
              <a:t>Carbon – 14 and carbon – 12</a:t>
            </a:r>
          </a:p>
          <a:p>
            <a:pPr eaLnBrk="1" hangingPunct="1">
              <a:defRPr/>
            </a:pPr>
            <a:r>
              <a:rPr lang="en-US" dirty="0" smtClean="0"/>
              <a:t>The protons and electrons (if neutral) will be the same for isotopes of the same element</a:t>
            </a:r>
          </a:p>
          <a:p>
            <a:pPr eaLnBrk="1" hangingPunct="1">
              <a:defRPr/>
            </a:pPr>
            <a:r>
              <a:rPr lang="en-US" dirty="0" smtClean="0"/>
              <a:t>The neutrons and mass number will be different for isotopes of the same element</a:t>
            </a:r>
          </a:p>
        </p:txBody>
      </p:sp>
    </p:spTree>
    <p:extLst>
      <p:ext uri="{BB962C8B-B14F-4D97-AF65-F5344CB8AC3E}">
        <p14:creationId xmlns:p14="http://schemas.microsoft.com/office/powerpoint/2010/main" val="24186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Times all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</TotalTime>
  <Words>764</Words>
  <Application>Microsoft Office PowerPoint</Application>
  <PresentationFormat>Widescreen</PresentationFormat>
  <Paragraphs>223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SimSun</vt:lpstr>
      <vt:lpstr>Arial</vt:lpstr>
      <vt:lpstr>Calibri</vt:lpstr>
      <vt:lpstr>Garamond</vt:lpstr>
      <vt:lpstr>Times New Roman</vt:lpstr>
      <vt:lpstr>Wingdings</vt:lpstr>
      <vt:lpstr>Stream</vt:lpstr>
      <vt:lpstr>Equation</vt:lpstr>
      <vt:lpstr>1.1 Atomic Structure Objectives 1; 2</vt:lpstr>
      <vt:lpstr>Essential Questions</vt:lpstr>
      <vt:lpstr>Elements and Atoms</vt:lpstr>
      <vt:lpstr>Parts of the Atom</vt:lpstr>
      <vt:lpstr>Part of the Atom</vt:lpstr>
      <vt:lpstr>Atomic Number</vt:lpstr>
      <vt:lpstr>Mass Number </vt:lpstr>
      <vt:lpstr>Symbol Notation</vt:lpstr>
      <vt:lpstr>Isotopes</vt:lpstr>
      <vt:lpstr>Isotopes (cont)</vt:lpstr>
      <vt:lpstr>Atomic Mass</vt:lpstr>
      <vt:lpstr>Protons, Neutrons, and Electrons</vt:lpstr>
      <vt:lpstr>Protons, Neutrons, and Electrons (cont)</vt:lpstr>
      <vt:lpstr>Protons, Neutrons, and Electrons (cont)</vt:lpstr>
      <vt:lpstr>Protons, Neutrons, and Electrons (cont)</vt:lpstr>
      <vt:lpstr>Protons, Neutrons, and Electrons (cont)</vt:lpstr>
      <vt:lpstr>Essential Questions</vt:lpstr>
      <vt:lpstr>1.1 Tracked Assignment</vt:lpstr>
    </vt:vector>
  </TitlesOfParts>
  <Company>Canyons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1.1 Atomic Structure</dc:title>
  <dc:creator>Schow, Alison</dc:creator>
  <cp:lastModifiedBy>Schow, Alison</cp:lastModifiedBy>
  <cp:revision>10</cp:revision>
  <dcterms:created xsi:type="dcterms:W3CDTF">2019-08-27T15:50:33Z</dcterms:created>
  <dcterms:modified xsi:type="dcterms:W3CDTF">2019-08-30T17:04:15Z</dcterms:modified>
</cp:coreProperties>
</file>